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337" r:id="rId2"/>
    <p:sldId id="256" r:id="rId3"/>
    <p:sldId id="305" r:id="rId4"/>
    <p:sldId id="306" r:id="rId5"/>
    <p:sldId id="309" r:id="rId6"/>
    <p:sldId id="307" r:id="rId7"/>
    <p:sldId id="308" r:id="rId8"/>
    <p:sldId id="310" r:id="rId9"/>
    <p:sldId id="311" r:id="rId10"/>
    <p:sldId id="312" r:id="rId11"/>
    <p:sldId id="313" r:id="rId12"/>
    <p:sldId id="326" r:id="rId13"/>
    <p:sldId id="263" r:id="rId14"/>
    <p:sldId id="314" r:id="rId15"/>
    <p:sldId id="329" r:id="rId16"/>
    <p:sldId id="330" r:id="rId17"/>
    <p:sldId id="331" r:id="rId18"/>
    <p:sldId id="332" r:id="rId19"/>
    <p:sldId id="327" r:id="rId20"/>
    <p:sldId id="315" r:id="rId21"/>
    <p:sldId id="335" r:id="rId22"/>
    <p:sldId id="333" r:id="rId23"/>
    <p:sldId id="334" r:id="rId24"/>
    <p:sldId id="328" r:id="rId25"/>
    <p:sldId id="336" r:id="rId26"/>
    <p:sldId id="319" r:id="rId27"/>
    <p:sldId id="338" r:id="rId28"/>
    <p:sldId id="270"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a:srgbClr val="CCCC00"/>
    <a:srgbClr val="564B3C"/>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036" autoAdjust="0"/>
  </p:normalViewPr>
  <p:slideViewPr>
    <p:cSldViewPr>
      <p:cViewPr varScale="1">
        <p:scale>
          <a:sx n="66" d="100"/>
          <a:sy n="66" d="100"/>
        </p:scale>
        <p:origin x="-948"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BFB43B-5A27-4B8F-B926-47494EF08074}" type="doc">
      <dgm:prSet loTypeId="urn:microsoft.com/office/officeart/2008/layout/VerticalCurvedList" loCatId="list" qsTypeId="urn:microsoft.com/office/officeart/2005/8/quickstyle/simple1" qsCatId="simple" csTypeId="urn:microsoft.com/office/officeart/2005/8/colors/accent3_2" csCatId="accent3" phldr="1"/>
      <dgm:spPr/>
      <dgm:t>
        <a:bodyPr/>
        <a:lstStyle/>
        <a:p>
          <a:endParaRPr lang="en-US"/>
        </a:p>
      </dgm:t>
    </dgm:pt>
    <dgm:pt modelId="{A09C8EFF-35F5-40F1-B9A8-405CCBC31980}">
      <dgm:prSet phldrT="[Text]" custT="1"/>
      <dgm:spPr/>
      <dgm:t>
        <a:bodyPr/>
        <a:lstStyle/>
        <a:p>
          <a:r>
            <a:rPr lang="en-US" sz="2500" b="1" cap="none" dirty="0" smtClean="0">
              <a:solidFill>
                <a:schemeClr val="bg1"/>
              </a:solidFill>
            </a:rPr>
            <a:t>Definition </a:t>
          </a:r>
          <a:r>
            <a:rPr lang="en-US" sz="2500" b="1" dirty="0" smtClean="0">
              <a:solidFill>
                <a:schemeClr val="bg1"/>
              </a:solidFill>
            </a:rPr>
            <a:t>of PCA</a:t>
          </a:r>
          <a:endParaRPr lang="en-US" sz="2500" b="1" dirty="0">
            <a:solidFill>
              <a:schemeClr val="bg1"/>
            </a:solidFill>
          </a:endParaRPr>
        </a:p>
      </dgm:t>
    </dgm:pt>
    <dgm:pt modelId="{EEF786D1-BAA0-4A23-800A-7E88241FCC88}" type="parTrans" cxnId="{410F80B3-3E1B-4424-BD4D-046FF9E95B6C}">
      <dgm:prSet/>
      <dgm:spPr/>
      <dgm:t>
        <a:bodyPr/>
        <a:lstStyle/>
        <a:p>
          <a:endParaRPr lang="en-US"/>
        </a:p>
      </dgm:t>
    </dgm:pt>
    <dgm:pt modelId="{E418A0B1-9A32-44F8-BFF2-C5F5AB35288A}" type="sibTrans" cxnId="{410F80B3-3E1B-4424-BD4D-046FF9E95B6C}">
      <dgm:prSet/>
      <dgm:spPr/>
      <dgm:t>
        <a:bodyPr/>
        <a:lstStyle/>
        <a:p>
          <a:endParaRPr lang="en-US"/>
        </a:p>
      </dgm:t>
    </dgm:pt>
    <dgm:pt modelId="{BB2A2BCD-BA3E-4D6E-AD76-2E535E6C32BC}">
      <dgm:prSet phldrT="[Text]" custT="1"/>
      <dgm:spPr/>
      <dgm:t>
        <a:bodyPr/>
        <a:lstStyle/>
        <a:p>
          <a:r>
            <a:rPr lang="en-US" sz="2500" b="1" cap="none" dirty="0" smtClean="0">
              <a:solidFill>
                <a:schemeClr val="bg1"/>
              </a:solidFill>
            </a:rPr>
            <a:t>Uses of PCA</a:t>
          </a:r>
          <a:endParaRPr lang="en-US" sz="2500" b="1" dirty="0">
            <a:solidFill>
              <a:schemeClr val="bg1"/>
            </a:solidFill>
          </a:endParaRPr>
        </a:p>
      </dgm:t>
    </dgm:pt>
    <dgm:pt modelId="{A17AA0A7-7CE9-443A-AA3E-D0992E586866}" type="parTrans" cxnId="{11974C5C-4160-4FA8-8717-8142419AE1BF}">
      <dgm:prSet/>
      <dgm:spPr/>
      <dgm:t>
        <a:bodyPr/>
        <a:lstStyle/>
        <a:p>
          <a:endParaRPr lang="en-US"/>
        </a:p>
      </dgm:t>
    </dgm:pt>
    <dgm:pt modelId="{A974F0A2-5F8C-49E4-92FD-BBCFB963E4F0}" type="sibTrans" cxnId="{11974C5C-4160-4FA8-8717-8142419AE1BF}">
      <dgm:prSet/>
      <dgm:spPr/>
      <dgm:t>
        <a:bodyPr/>
        <a:lstStyle/>
        <a:p>
          <a:endParaRPr lang="en-US"/>
        </a:p>
      </dgm:t>
    </dgm:pt>
    <dgm:pt modelId="{504F8665-27B9-45EE-915F-203C43CC4B54}">
      <dgm:prSet phldrT="[Text]" custT="1"/>
      <dgm:spPr/>
      <dgm:t>
        <a:bodyPr/>
        <a:lstStyle/>
        <a:p>
          <a:r>
            <a:rPr lang="en-US" sz="2500" b="1" cap="none" dirty="0" smtClean="0">
              <a:solidFill>
                <a:schemeClr val="bg1"/>
              </a:solidFill>
            </a:rPr>
            <a:t>Feature Elimination and Feature Extraction</a:t>
          </a:r>
          <a:endParaRPr lang="en-US" sz="2500" b="1" dirty="0">
            <a:solidFill>
              <a:schemeClr val="bg1"/>
            </a:solidFill>
          </a:endParaRPr>
        </a:p>
      </dgm:t>
    </dgm:pt>
    <dgm:pt modelId="{1CDB0D9C-14ED-4930-BD59-E21D8B96B3FB}" type="parTrans" cxnId="{9EAB1B9B-667A-448D-A5BB-AB598BF8217E}">
      <dgm:prSet/>
      <dgm:spPr/>
      <dgm:t>
        <a:bodyPr/>
        <a:lstStyle/>
        <a:p>
          <a:endParaRPr lang="en-US"/>
        </a:p>
      </dgm:t>
    </dgm:pt>
    <dgm:pt modelId="{6B2F52F2-2AE1-4B82-8F65-6927CEA4E4EC}" type="sibTrans" cxnId="{9EAB1B9B-667A-448D-A5BB-AB598BF8217E}">
      <dgm:prSet/>
      <dgm:spPr/>
      <dgm:t>
        <a:bodyPr/>
        <a:lstStyle/>
        <a:p>
          <a:endParaRPr lang="en-US"/>
        </a:p>
      </dgm:t>
    </dgm:pt>
    <dgm:pt modelId="{78471F91-3F34-48E5-8265-6A187D37DD82}">
      <dgm:prSet phldrT="[Text]" custT="1"/>
      <dgm:spPr/>
      <dgm:t>
        <a:bodyPr/>
        <a:lstStyle/>
        <a:p>
          <a:r>
            <a:rPr lang="en-US" sz="2500" b="1" cap="none" dirty="0" smtClean="0">
              <a:solidFill>
                <a:schemeClr val="bg1"/>
              </a:solidFill>
            </a:rPr>
            <a:t>When you Should use PCA </a:t>
          </a:r>
          <a:endParaRPr lang="en-US" sz="2500" b="1" dirty="0">
            <a:solidFill>
              <a:schemeClr val="bg1"/>
            </a:solidFill>
          </a:endParaRPr>
        </a:p>
      </dgm:t>
    </dgm:pt>
    <dgm:pt modelId="{6743FCF2-AD73-4F94-AF56-F4BDEB7A7E37}" type="parTrans" cxnId="{F3D17D13-1A2A-4924-AA2A-BCED134C7708}">
      <dgm:prSet/>
      <dgm:spPr/>
      <dgm:t>
        <a:bodyPr/>
        <a:lstStyle/>
        <a:p>
          <a:endParaRPr lang="en-US"/>
        </a:p>
      </dgm:t>
    </dgm:pt>
    <dgm:pt modelId="{0A592535-9DEA-4B2C-AD42-65FD4FA28292}" type="sibTrans" cxnId="{F3D17D13-1A2A-4924-AA2A-BCED134C7708}">
      <dgm:prSet/>
      <dgm:spPr/>
      <dgm:t>
        <a:bodyPr/>
        <a:lstStyle/>
        <a:p>
          <a:endParaRPr lang="en-US"/>
        </a:p>
      </dgm:t>
    </dgm:pt>
    <dgm:pt modelId="{EC0DF5B5-524E-4C1C-9957-0937553403D8}">
      <dgm:prSet phldrT="[Text]" custT="1"/>
      <dgm:spPr/>
      <dgm:t>
        <a:bodyPr/>
        <a:lstStyle/>
        <a:p>
          <a:r>
            <a:rPr lang="en-US" sz="2500" b="1" dirty="0" smtClean="0">
              <a:solidFill>
                <a:schemeClr val="bg1"/>
              </a:solidFill>
            </a:rPr>
            <a:t>Explain How </a:t>
          </a:r>
          <a:r>
            <a:rPr lang="en-US" sz="2500" b="1" dirty="0" smtClean="0">
              <a:solidFill>
                <a:schemeClr val="bg1"/>
              </a:solidFill>
            </a:rPr>
            <a:t>PCA works</a:t>
          </a:r>
          <a:endParaRPr lang="en-US" sz="2500" b="1" dirty="0">
            <a:solidFill>
              <a:schemeClr val="bg1"/>
            </a:solidFill>
          </a:endParaRPr>
        </a:p>
      </dgm:t>
    </dgm:pt>
    <dgm:pt modelId="{D59302F7-86DA-4119-B653-351C234F4414}" type="parTrans" cxnId="{B3CB27F1-4C4A-4E9A-82E4-216C20ED61F1}">
      <dgm:prSet/>
      <dgm:spPr/>
      <dgm:t>
        <a:bodyPr/>
        <a:lstStyle/>
        <a:p>
          <a:endParaRPr lang="en-US"/>
        </a:p>
      </dgm:t>
    </dgm:pt>
    <dgm:pt modelId="{1EE1D541-4B28-400D-8E88-BDF3CDEBC774}" type="sibTrans" cxnId="{B3CB27F1-4C4A-4E9A-82E4-216C20ED61F1}">
      <dgm:prSet/>
      <dgm:spPr/>
      <dgm:t>
        <a:bodyPr/>
        <a:lstStyle/>
        <a:p>
          <a:endParaRPr lang="en-US"/>
        </a:p>
      </dgm:t>
    </dgm:pt>
    <dgm:pt modelId="{39ABE6CC-1280-46A9-BDEA-C61E25DF83A7}">
      <dgm:prSet phldrT="[Text]" custT="1"/>
      <dgm:spPr/>
      <dgm:t>
        <a:bodyPr/>
        <a:lstStyle/>
        <a:p>
          <a:r>
            <a:rPr lang="en-US" sz="2500" b="1" dirty="0" smtClean="0">
              <a:solidFill>
                <a:schemeClr val="bg1"/>
              </a:solidFill>
            </a:rPr>
            <a:t>weakness  of PCA </a:t>
          </a:r>
          <a:endParaRPr lang="en-US" sz="2500" b="1" dirty="0">
            <a:solidFill>
              <a:schemeClr val="bg1"/>
            </a:solidFill>
          </a:endParaRPr>
        </a:p>
      </dgm:t>
    </dgm:pt>
    <dgm:pt modelId="{3CFAF398-A310-4FAD-872A-E4C572DBC4FD}" type="sibTrans" cxnId="{D90C80CA-8B9D-42BD-B920-4EE280C928FF}">
      <dgm:prSet/>
      <dgm:spPr/>
      <dgm:t>
        <a:bodyPr/>
        <a:lstStyle/>
        <a:p>
          <a:endParaRPr lang="en-US"/>
        </a:p>
      </dgm:t>
    </dgm:pt>
    <dgm:pt modelId="{54171891-8F7D-4009-AEA4-8B4B494F3DB3}" type="parTrans" cxnId="{D90C80CA-8B9D-42BD-B920-4EE280C928FF}">
      <dgm:prSet/>
      <dgm:spPr/>
      <dgm:t>
        <a:bodyPr/>
        <a:lstStyle/>
        <a:p>
          <a:endParaRPr lang="en-US"/>
        </a:p>
      </dgm:t>
    </dgm:pt>
    <dgm:pt modelId="{27FCD725-2AE1-46B6-91C4-CAF1FBE89EAF}">
      <dgm:prSet phldrT="[Text]" custT="1"/>
      <dgm:spPr/>
      <dgm:t>
        <a:bodyPr/>
        <a:lstStyle/>
        <a:p>
          <a:r>
            <a:rPr lang="en-US" sz="2500" b="1" dirty="0" smtClean="0">
              <a:solidFill>
                <a:schemeClr val="bg1"/>
              </a:solidFill>
            </a:rPr>
            <a:t>Example of implementation PCA with Python</a:t>
          </a:r>
          <a:endParaRPr lang="en-US" sz="2500" b="1" dirty="0">
            <a:solidFill>
              <a:schemeClr val="bg1"/>
            </a:solidFill>
          </a:endParaRPr>
        </a:p>
      </dgm:t>
    </dgm:pt>
    <dgm:pt modelId="{DE8D129D-FF7F-4D2D-82A4-27782F1A4A45}" type="parTrans" cxnId="{AF5B4059-FB06-4C7D-A93B-3F602693D37C}">
      <dgm:prSet/>
      <dgm:spPr/>
      <dgm:t>
        <a:bodyPr/>
        <a:lstStyle/>
        <a:p>
          <a:endParaRPr lang="en-US"/>
        </a:p>
      </dgm:t>
    </dgm:pt>
    <dgm:pt modelId="{8EB7EB56-679C-4D29-A9A3-D8765EC4C757}" type="sibTrans" cxnId="{AF5B4059-FB06-4C7D-A93B-3F602693D37C}">
      <dgm:prSet/>
      <dgm:spPr/>
      <dgm:t>
        <a:bodyPr/>
        <a:lstStyle/>
        <a:p>
          <a:endParaRPr lang="en-US"/>
        </a:p>
      </dgm:t>
    </dgm:pt>
    <dgm:pt modelId="{000DBFE2-ED10-4909-AD06-E8DC23B28139}" type="pres">
      <dgm:prSet presAssocID="{7DBFB43B-5A27-4B8F-B926-47494EF08074}" presName="Name0" presStyleCnt="0">
        <dgm:presLayoutVars>
          <dgm:chMax val="7"/>
          <dgm:chPref val="7"/>
          <dgm:dir/>
        </dgm:presLayoutVars>
      </dgm:prSet>
      <dgm:spPr/>
      <dgm:t>
        <a:bodyPr/>
        <a:lstStyle/>
        <a:p>
          <a:endParaRPr lang="en-US"/>
        </a:p>
      </dgm:t>
    </dgm:pt>
    <dgm:pt modelId="{FFF64770-76AF-45AA-89E9-659EA935E85D}" type="pres">
      <dgm:prSet presAssocID="{7DBFB43B-5A27-4B8F-B926-47494EF08074}" presName="Name1" presStyleCnt="0"/>
      <dgm:spPr/>
      <dgm:t>
        <a:bodyPr/>
        <a:lstStyle/>
        <a:p>
          <a:endParaRPr lang="en-US"/>
        </a:p>
      </dgm:t>
    </dgm:pt>
    <dgm:pt modelId="{B5753F3E-88B1-447E-BE91-9447634D36CE}" type="pres">
      <dgm:prSet presAssocID="{7DBFB43B-5A27-4B8F-B926-47494EF08074}" presName="cycle" presStyleCnt="0"/>
      <dgm:spPr/>
      <dgm:t>
        <a:bodyPr/>
        <a:lstStyle/>
        <a:p>
          <a:endParaRPr lang="en-US"/>
        </a:p>
      </dgm:t>
    </dgm:pt>
    <dgm:pt modelId="{F477A85A-1B60-46AA-A72D-E2CD0F5E622C}" type="pres">
      <dgm:prSet presAssocID="{7DBFB43B-5A27-4B8F-B926-47494EF08074}" presName="srcNode" presStyleLbl="node1" presStyleIdx="0" presStyleCnt="7"/>
      <dgm:spPr/>
      <dgm:t>
        <a:bodyPr/>
        <a:lstStyle/>
        <a:p>
          <a:endParaRPr lang="en-US"/>
        </a:p>
      </dgm:t>
    </dgm:pt>
    <dgm:pt modelId="{4716565C-127F-4EFF-BA38-1F3E6DE807D4}" type="pres">
      <dgm:prSet presAssocID="{7DBFB43B-5A27-4B8F-B926-47494EF08074}" presName="conn" presStyleLbl="parChTrans1D2" presStyleIdx="0" presStyleCnt="1"/>
      <dgm:spPr/>
      <dgm:t>
        <a:bodyPr/>
        <a:lstStyle/>
        <a:p>
          <a:endParaRPr lang="en-US"/>
        </a:p>
      </dgm:t>
    </dgm:pt>
    <dgm:pt modelId="{B0FEF03C-C4E0-4B0B-9C00-DDB764F77A85}" type="pres">
      <dgm:prSet presAssocID="{7DBFB43B-5A27-4B8F-B926-47494EF08074}" presName="extraNode" presStyleLbl="node1" presStyleIdx="0" presStyleCnt="7"/>
      <dgm:spPr/>
      <dgm:t>
        <a:bodyPr/>
        <a:lstStyle/>
        <a:p>
          <a:endParaRPr lang="en-US"/>
        </a:p>
      </dgm:t>
    </dgm:pt>
    <dgm:pt modelId="{AAAFD160-1CFA-4500-B0C4-FF76BFC8DD85}" type="pres">
      <dgm:prSet presAssocID="{7DBFB43B-5A27-4B8F-B926-47494EF08074}" presName="dstNode" presStyleLbl="node1" presStyleIdx="0" presStyleCnt="7"/>
      <dgm:spPr/>
      <dgm:t>
        <a:bodyPr/>
        <a:lstStyle/>
        <a:p>
          <a:endParaRPr lang="en-US"/>
        </a:p>
      </dgm:t>
    </dgm:pt>
    <dgm:pt modelId="{1691FEE7-0F03-48F8-A78F-239F363A6F2F}" type="pres">
      <dgm:prSet presAssocID="{A09C8EFF-35F5-40F1-B9A8-405CCBC31980}" presName="text_1" presStyleLbl="node1" presStyleIdx="0" presStyleCnt="7">
        <dgm:presLayoutVars>
          <dgm:bulletEnabled val="1"/>
        </dgm:presLayoutVars>
      </dgm:prSet>
      <dgm:spPr/>
      <dgm:t>
        <a:bodyPr/>
        <a:lstStyle/>
        <a:p>
          <a:endParaRPr lang="en-US"/>
        </a:p>
      </dgm:t>
    </dgm:pt>
    <dgm:pt modelId="{FB678079-046F-43B3-BEB9-617F79DE138E}" type="pres">
      <dgm:prSet presAssocID="{A09C8EFF-35F5-40F1-B9A8-405CCBC31980}" presName="accent_1" presStyleCnt="0"/>
      <dgm:spPr/>
      <dgm:t>
        <a:bodyPr/>
        <a:lstStyle/>
        <a:p>
          <a:endParaRPr lang="en-US"/>
        </a:p>
      </dgm:t>
    </dgm:pt>
    <dgm:pt modelId="{4AF86B46-A5B4-441D-AF4A-26C1D5531FED}" type="pres">
      <dgm:prSet presAssocID="{A09C8EFF-35F5-40F1-B9A8-405CCBC31980}" presName="accentRepeatNode" presStyleLbl="solidFgAcc1" presStyleIdx="0" presStyleCnt="7"/>
      <dgm:spPr/>
      <dgm:t>
        <a:bodyPr/>
        <a:lstStyle/>
        <a:p>
          <a:endParaRPr lang="en-US"/>
        </a:p>
      </dgm:t>
    </dgm:pt>
    <dgm:pt modelId="{36B924A8-0A92-4C1D-9D61-6DD4EA637CC7}" type="pres">
      <dgm:prSet presAssocID="{BB2A2BCD-BA3E-4D6E-AD76-2E535E6C32BC}" presName="text_2" presStyleLbl="node1" presStyleIdx="1" presStyleCnt="7">
        <dgm:presLayoutVars>
          <dgm:bulletEnabled val="1"/>
        </dgm:presLayoutVars>
      </dgm:prSet>
      <dgm:spPr/>
      <dgm:t>
        <a:bodyPr/>
        <a:lstStyle/>
        <a:p>
          <a:endParaRPr lang="en-US"/>
        </a:p>
      </dgm:t>
    </dgm:pt>
    <dgm:pt modelId="{2B757557-CF23-4F09-9501-6F55D7A081CC}" type="pres">
      <dgm:prSet presAssocID="{BB2A2BCD-BA3E-4D6E-AD76-2E535E6C32BC}" presName="accent_2" presStyleCnt="0"/>
      <dgm:spPr/>
      <dgm:t>
        <a:bodyPr/>
        <a:lstStyle/>
        <a:p>
          <a:endParaRPr lang="en-US"/>
        </a:p>
      </dgm:t>
    </dgm:pt>
    <dgm:pt modelId="{2450FE3E-5BD8-4DC2-9739-E2AA5ACB9DFF}" type="pres">
      <dgm:prSet presAssocID="{BB2A2BCD-BA3E-4D6E-AD76-2E535E6C32BC}" presName="accentRepeatNode" presStyleLbl="solidFgAcc1" presStyleIdx="1" presStyleCnt="7"/>
      <dgm:spPr/>
      <dgm:t>
        <a:bodyPr/>
        <a:lstStyle/>
        <a:p>
          <a:endParaRPr lang="en-US"/>
        </a:p>
      </dgm:t>
    </dgm:pt>
    <dgm:pt modelId="{3729D1A4-299D-4CFD-9D0E-9CD358ED4DF5}" type="pres">
      <dgm:prSet presAssocID="{504F8665-27B9-45EE-915F-203C43CC4B54}" presName="text_3" presStyleLbl="node1" presStyleIdx="2" presStyleCnt="7">
        <dgm:presLayoutVars>
          <dgm:bulletEnabled val="1"/>
        </dgm:presLayoutVars>
      </dgm:prSet>
      <dgm:spPr/>
      <dgm:t>
        <a:bodyPr/>
        <a:lstStyle/>
        <a:p>
          <a:endParaRPr lang="en-US"/>
        </a:p>
      </dgm:t>
    </dgm:pt>
    <dgm:pt modelId="{A076FCF6-E424-41E9-8591-FD8426BC9B8F}" type="pres">
      <dgm:prSet presAssocID="{504F8665-27B9-45EE-915F-203C43CC4B54}" presName="accent_3" presStyleCnt="0"/>
      <dgm:spPr/>
      <dgm:t>
        <a:bodyPr/>
        <a:lstStyle/>
        <a:p>
          <a:endParaRPr lang="en-US"/>
        </a:p>
      </dgm:t>
    </dgm:pt>
    <dgm:pt modelId="{1A02E53B-42CA-4199-8300-0344BC033A38}" type="pres">
      <dgm:prSet presAssocID="{504F8665-27B9-45EE-915F-203C43CC4B54}" presName="accentRepeatNode" presStyleLbl="solidFgAcc1" presStyleIdx="2" presStyleCnt="7"/>
      <dgm:spPr/>
      <dgm:t>
        <a:bodyPr/>
        <a:lstStyle/>
        <a:p>
          <a:endParaRPr lang="en-US"/>
        </a:p>
      </dgm:t>
    </dgm:pt>
    <dgm:pt modelId="{68EC8EB6-8FD0-4F84-85DE-B0FF5CEA4D3B}" type="pres">
      <dgm:prSet presAssocID="{78471F91-3F34-48E5-8265-6A187D37DD82}" presName="text_4" presStyleLbl="node1" presStyleIdx="3" presStyleCnt="7">
        <dgm:presLayoutVars>
          <dgm:bulletEnabled val="1"/>
        </dgm:presLayoutVars>
      </dgm:prSet>
      <dgm:spPr/>
      <dgm:t>
        <a:bodyPr/>
        <a:lstStyle/>
        <a:p>
          <a:endParaRPr lang="en-US"/>
        </a:p>
      </dgm:t>
    </dgm:pt>
    <dgm:pt modelId="{FD137B36-FA2E-4943-9D04-FF21D97C52B6}" type="pres">
      <dgm:prSet presAssocID="{78471F91-3F34-48E5-8265-6A187D37DD82}" presName="accent_4" presStyleCnt="0"/>
      <dgm:spPr/>
      <dgm:t>
        <a:bodyPr/>
        <a:lstStyle/>
        <a:p>
          <a:endParaRPr lang="en-US"/>
        </a:p>
      </dgm:t>
    </dgm:pt>
    <dgm:pt modelId="{DEB57911-6359-488F-AF6A-5248015A2796}" type="pres">
      <dgm:prSet presAssocID="{78471F91-3F34-48E5-8265-6A187D37DD82}" presName="accentRepeatNode" presStyleLbl="solidFgAcc1" presStyleIdx="3" presStyleCnt="7"/>
      <dgm:spPr/>
      <dgm:t>
        <a:bodyPr/>
        <a:lstStyle/>
        <a:p>
          <a:endParaRPr lang="en-US"/>
        </a:p>
      </dgm:t>
    </dgm:pt>
    <dgm:pt modelId="{39ACE8AE-F24C-417F-B5B6-C185D30245AF}" type="pres">
      <dgm:prSet presAssocID="{EC0DF5B5-524E-4C1C-9957-0937553403D8}" presName="text_5" presStyleLbl="node1" presStyleIdx="4" presStyleCnt="7">
        <dgm:presLayoutVars>
          <dgm:bulletEnabled val="1"/>
        </dgm:presLayoutVars>
      </dgm:prSet>
      <dgm:spPr/>
      <dgm:t>
        <a:bodyPr/>
        <a:lstStyle/>
        <a:p>
          <a:endParaRPr lang="en-US"/>
        </a:p>
      </dgm:t>
    </dgm:pt>
    <dgm:pt modelId="{BBF7F180-D77C-4FF7-B3B5-66D25488BA61}" type="pres">
      <dgm:prSet presAssocID="{EC0DF5B5-524E-4C1C-9957-0937553403D8}" presName="accent_5" presStyleCnt="0"/>
      <dgm:spPr/>
      <dgm:t>
        <a:bodyPr/>
        <a:lstStyle/>
        <a:p>
          <a:endParaRPr lang="en-US"/>
        </a:p>
      </dgm:t>
    </dgm:pt>
    <dgm:pt modelId="{66D3CC8C-B4AD-496D-B8FA-E4E702F28401}" type="pres">
      <dgm:prSet presAssocID="{EC0DF5B5-524E-4C1C-9957-0937553403D8}" presName="accentRepeatNode" presStyleLbl="solidFgAcc1" presStyleIdx="4" presStyleCnt="7"/>
      <dgm:spPr/>
      <dgm:t>
        <a:bodyPr/>
        <a:lstStyle/>
        <a:p>
          <a:endParaRPr lang="en-US"/>
        </a:p>
      </dgm:t>
    </dgm:pt>
    <dgm:pt modelId="{8FB639DB-C7D4-4157-8D82-164845ED8BA8}" type="pres">
      <dgm:prSet presAssocID="{39ABE6CC-1280-46A9-BDEA-C61E25DF83A7}" presName="text_6" presStyleLbl="node1" presStyleIdx="5" presStyleCnt="7">
        <dgm:presLayoutVars>
          <dgm:bulletEnabled val="1"/>
        </dgm:presLayoutVars>
      </dgm:prSet>
      <dgm:spPr/>
      <dgm:t>
        <a:bodyPr/>
        <a:lstStyle/>
        <a:p>
          <a:endParaRPr lang="en-US"/>
        </a:p>
      </dgm:t>
    </dgm:pt>
    <dgm:pt modelId="{B7278CAC-D7CD-4967-9FCC-127A11C19129}" type="pres">
      <dgm:prSet presAssocID="{39ABE6CC-1280-46A9-BDEA-C61E25DF83A7}" presName="accent_6" presStyleCnt="0"/>
      <dgm:spPr/>
      <dgm:t>
        <a:bodyPr/>
        <a:lstStyle/>
        <a:p>
          <a:endParaRPr lang="en-US"/>
        </a:p>
      </dgm:t>
    </dgm:pt>
    <dgm:pt modelId="{29E025C5-97C1-43CA-B701-CDFC8BDB3508}" type="pres">
      <dgm:prSet presAssocID="{39ABE6CC-1280-46A9-BDEA-C61E25DF83A7}" presName="accentRepeatNode" presStyleLbl="solidFgAcc1" presStyleIdx="5" presStyleCnt="7"/>
      <dgm:spPr/>
      <dgm:t>
        <a:bodyPr/>
        <a:lstStyle/>
        <a:p>
          <a:endParaRPr lang="en-US"/>
        </a:p>
      </dgm:t>
    </dgm:pt>
    <dgm:pt modelId="{DC65AD75-2085-4C64-A4CE-028B95A8CB2E}" type="pres">
      <dgm:prSet presAssocID="{27FCD725-2AE1-46B6-91C4-CAF1FBE89EAF}" presName="text_7" presStyleLbl="node1" presStyleIdx="6" presStyleCnt="7">
        <dgm:presLayoutVars>
          <dgm:bulletEnabled val="1"/>
        </dgm:presLayoutVars>
      </dgm:prSet>
      <dgm:spPr/>
      <dgm:t>
        <a:bodyPr/>
        <a:lstStyle/>
        <a:p>
          <a:endParaRPr lang="en-US"/>
        </a:p>
      </dgm:t>
    </dgm:pt>
    <dgm:pt modelId="{D627ABC7-CEA6-476E-8344-09345DAEB2A1}" type="pres">
      <dgm:prSet presAssocID="{27FCD725-2AE1-46B6-91C4-CAF1FBE89EAF}" presName="accent_7" presStyleCnt="0"/>
      <dgm:spPr/>
    </dgm:pt>
    <dgm:pt modelId="{F9B67FCF-C65F-4F72-90BE-5D1699E7CEFE}" type="pres">
      <dgm:prSet presAssocID="{27FCD725-2AE1-46B6-91C4-CAF1FBE89EAF}" presName="accentRepeatNode" presStyleLbl="solidFgAcc1" presStyleIdx="6" presStyleCnt="7"/>
      <dgm:spPr/>
    </dgm:pt>
  </dgm:ptLst>
  <dgm:cxnLst>
    <dgm:cxn modelId="{D90C80CA-8B9D-42BD-B920-4EE280C928FF}" srcId="{7DBFB43B-5A27-4B8F-B926-47494EF08074}" destId="{39ABE6CC-1280-46A9-BDEA-C61E25DF83A7}" srcOrd="5" destOrd="0" parTransId="{54171891-8F7D-4009-AEA4-8B4B494F3DB3}" sibTransId="{3CFAF398-A310-4FAD-872A-E4C572DBC4FD}"/>
    <dgm:cxn modelId="{3F73B93A-4CE3-4A43-B3E8-A9DE58A99337}" type="presOf" srcId="{504F8665-27B9-45EE-915F-203C43CC4B54}" destId="{3729D1A4-299D-4CFD-9D0E-9CD358ED4DF5}" srcOrd="0" destOrd="0" presId="urn:microsoft.com/office/officeart/2008/layout/VerticalCurvedList"/>
    <dgm:cxn modelId="{D0707D84-9201-4745-AA63-DC92E8EC2295}" type="presOf" srcId="{27FCD725-2AE1-46B6-91C4-CAF1FBE89EAF}" destId="{DC65AD75-2085-4C64-A4CE-028B95A8CB2E}" srcOrd="0" destOrd="0" presId="urn:microsoft.com/office/officeart/2008/layout/VerticalCurvedList"/>
    <dgm:cxn modelId="{F3D17D13-1A2A-4924-AA2A-BCED134C7708}" srcId="{7DBFB43B-5A27-4B8F-B926-47494EF08074}" destId="{78471F91-3F34-48E5-8265-6A187D37DD82}" srcOrd="3" destOrd="0" parTransId="{6743FCF2-AD73-4F94-AF56-F4BDEB7A7E37}" sibTransId="{0A592535-9DEA-4B2C-AD42-65FD4FA28292}"/>
    <dgm:cxn modelId="{08E95E05-D85B-47E2-9ED9-4B357A15035F}" type="presOf" srcId="{A09C8EFF-35F5-40F1-B9A8-405CCBC31980}" destId="{1691FEE7-0F03-48F8-A78F-239F363A6F2F}" srcOrd="0" destOrd="0" presId="urn:microsoft.com/office/officeart/2008/layout/VerticalCurvedList"/>
    <dgm:cxn modelId="{313CBF13-CD14-4A8B-932F-5FD5EBC441CD}" type="presOf" srcId="{7DBFB43B-5A27-4B8F-B926-47494EF08074}" destId="{000DBFE2-ED10-4909-AD06-E8DC23B28139}" srcOrd="0" destOrd="0" presId="urn:microsoft.com/office/officeart/2008/layout/VerticalCurvedList"/>
    <dgm:cxn modelId="{5DB287A0-EDFC-455B-8EB9-EF5D6706D42D}" type="presOf" srcId="{BB2A2BCD-BA3E-4D6E-AD76-2E535E6C32BC}" destId="{36B924A8-0A92-4C1D-9D61-6DD4EA637CC7}" srcOrd="0" destOrd="0" presId="urn:microsoft.com/office/officeart/2008/layout/VerticalCurvedList"/>
    <dgm:cxn modelId="{11974C5C-4160-4FA8-8717-8142419AE1BF}" srcId="{7DBFB43B-5A27-4B8F-B926-47494EF08074}" destId="{BB2A2BCD-BA3E-4D6E-AD76-2E535E6C32BC}" srcOrd="1" destOrd="0" parTransId="{A17AA0A7-7CE9-443A-AA3E-D0992E586866}" sibTransId="{A974F0A2-5F8C-49E4-92FD-BBCFB963E4F0}"/>
    <dgm:cxn modelId="{D1960B8E-4F10-4BC8-B4AE-AA3DC946A586}" type="presOf" srcId="{78471F91-3F34-48E5-8265-6A187D37DD82}" destId="{68EC8EB6-8FD0-4F84-85DE-B0FF5CEA4D3B}" srcOrd="0" destOrd="0" presId="urn:microsoft.com/office/officeart/2008/layout/VerticalCurvedList"/>
    <dgm:cxn modelId="{50B7FE83-D892-4F07-8080-779B160C1ACD}" type="presOf" srcId="{39ABE6CC-1280-46A9-BDEA-C61E25DF83A7}" destId="{8FB639DB-C7D4-4157-8D82-164845ED8BA8}" srcOrd="0" destOrd="0" presId="urn:microsoft.com/office/officeart/2008/layout/VerticalCurvedList"/>
    <dgm:cxn modelId="{410F80B3-3E1B-4424-BD4D-046FF9E95B6C}" srcId="{7DBFB43B-5A27-4B8F-B926-47494EF08074}" destId="{A09C8EFF-35F5-40F1-B9A8-405CCBC31980}" srcOrd="0" destOrd="0" parTransId="{EEF786D1-BAA0-4A23-800A-7E88241FCC88}" sibTransId="{E418A0B1-9A32-44F8-BFF2-C5F5AB35288A}"/>
    <dgm:cxn modelId="{AF5B4059-FB06-4C7D-A93B-3F602693D37C}" srcId="{7DBFB43B-5A27-4B8F-B926-47494EF08074}" destId="{27FCD725-2AE1-46B6-91C4-CAF1FBE89EAF}" srcOrd="6" destOrd="0" parTransId="{DE8D129D-FF7F-4D2D-82A4-27782F1A4A45}" sibTransId="{8EB7EB56-679C-4D29-A9A3-D8765EC4C757}"/>
    <dgm:cxn modelId="{B3CB27F1-4C4A-4E9A-82E4-216C20ED61F1}" srcId="{7DBFB43B-5A27-4B8F-B926-47494EF08074}" destId="{EC0DF5B5-524E-4C1C-9957-0937553403D8}" srcOrd="4" destOrd="0" parTransId="{D59302F7-86DA-4119-B653-351C234F4414}" sibTransId="{1EE1D541-4B28-400D-8E88-BDF3CDEBC774}"/>
    <dgm:cxn modelId="{9EAB1B9B-667A-448D-A5BB-AB598BF8217E}" srcId="{7DBFB43B-5A27-4B8F-B926-47494EF08074}" destId="{504F8665-27B9-45EE-915F-203C43CC4B54}" srcOrd="2" destOrd="0" parTransId="{1CDB0D9C-14ED-4930-BD59-E21D8B96B3FB}" sibTransId="{6B2F52F2-2AE1-4B82-8F65-6927CEA4E4EC}"/>
    <dgm:cxn modelId="{0E7D1F62-72CD-4CA8-B08E-A28A01FE5C5E}" type="presOf" srcId="{E418A0B1-9A32-44F8-BFF2-C5F5AB35288A}" destId="{4716565C-127F-4EFF-BA38-1F3E6DE807D4}" srcOrd="0" destOrd="0" presId="urn:microsoft.com/office/officeart/2008/layout/VerticalCurvedList"/>
    <dgm:cxn modelId="{4C2A1B33-7C1D-41C8-842E-A913977FE5AA}" type="presOf" srcId="{EC0DF5B5-524E-4C1C-9957-0937553403D8}" destId="{39ACE8AE-F24C-417F-B5B6-C185D30245AF}" srcOrd="0" destOrd="0" presId="urn:microsoft.com/office/officeart/2008/layout/VerticalCurvedList"/>
    <dgm:cxn modelId="{0B6F37E7-51C5-47C5-90E5-DFD7E2688B49}" type="presParOf" srcId="{000DBFE2-ED10-4909-AD06-E8DC23B28139}" destId="{FFF64770-76AF-45AA-89E9-659EA935E85D}" srcOrd="0" destOrd="0" presId="urn:microsoft.com/office/officeart/2008/layout/VerticalCurvedList"/>
    <dgm:cxn modelId="{57AC55D7-EE01-49F3-8454-588024941E3B}" type="presParOf" srcId="{FFF64770-76AF-45AA-89E9-659EA935E85D}" destId="{B5753F3E-88B1-447E-BE91-9447634D36CE}" srcOrd="0" destOrd="0" presId="urn:microsoft.com/office/officeart/2008/layout/VerticalCurvedList"/>
    <dgm:cxn modelId="{AA62567C-BA7A-461D-8978-AB83423ABD16}" type="presParOf" srcId="{B5753F3E-88B1-447E-BE91-9447634D36CE}" destId="{F477A85A-1B60-46AA-A72D-E2CD0F5E622C}" srcOrd="0" destOrd="0" presId="urn:microsoft.com/office/officeart/2008/layout/VerticalCurvedList"/>
    <dgm:cxn modelId="{7D50B933-889F-472A-BB8B-E6C65EA8F28F}" type="presParOf" srcId="{B5753F3E-88B1-447E-BE91-9447634D36CE}" destId="{4716565C-127F-4EFF-BA38-1F3E6DE807D4}" srcOrd="1" destOrd="0" presId="urn:microsoft.com/office/officeart/2008/layout/VerticalCurvedList"/>
    <dgm:cxn modelId="{31537F4E-A982-4489-8C9B-482CE41FCFAF}" type="presParOf" srcId="{B5753F3E-88B1-447E-BE91-9447634D36CE}" destId="{B0FEF03C-C4E0-4B0B-9C00-DDB764F77A85}" srcOrd="2" destOrd="0" presId="urn:microsoft.com/office/officeart/2008/layout/VerticalCurvedList"/>
    <dgm:cxn modelId="{6E0D8615-10DF-4E82-A30C-F3374BEDFBF7}" type="presParOf" srcId="{B5753F3E-88B1-447E-BE91-9447634D36CE}" destId="{AAAFD160-1CFA-4500-B0C4-FF76BFC8DD85}" srcOrd="3" destOrd="0" presId="urn:microsoft.com/office/officeart/2008/layout/VerticalCurvedList"/>
    <dgm:cxn modelId="{35BC2409-E89B-401B-B2E7-7D01F93B2EF3}" type="presParOf" srcId="{FFF64770-76AF-45AA-89E9-659EA935E85D}" destId="{1691FEE7-0F03-48F8-A78F-239F363A6F2F}" srcOrd="1" destOrd="0" presId="urn:microsoft.com/office/officeart/2008/layout/VerticalCurvedList"/>
    <dgm:cxn modelId="{920B9F51-D907-49C6-9308-1A17F442ADD7}" type="presParOf" srcId="{FFF64770-76AF-45AA-89E9-659EA935E85D}" destId="{FB678079-046F-43B3-BEB9-617F79DE138E}" srcOrd="2" destOrd="0" presId="urn:microsoft.com/office/officeart/2008/layout/VerticalCurvedList"/>
    <dgm:cxn modelId="{91A2E920-7795-4F57-A068-1CAE02F10833}" type="presParOf" srcId="{FB678079-046F-43B3-BEB9-617F79DE138E}" destId="{4AF86B46-A5B4-441D-AF4A-26C1D5531FED}" srcOrd="0" destOrd="0" presId="urn:microsoft.com/office/officeart/2008/layout/VerticalCurvedList"/>
    <dgm:cxn modelId="{0A14D0D5-85F7-4406-8474-5CFB298A340E}" type="presParOf" srcId="{FFF64770-76AF-45AA-89E9-659EA935E85D}" destId="{36B924A8-0A92-4C1D-9D61-6DD4EA637CC7}" srcOrd="3" destOrd="0" presId="urn:microsoft.com/office/officeart/2008/layout/VerticalCurvedList"/>
    <dgm:cxn modelId="{42015863-7C74-4BF4-8988-75DD2F0CA771}" type="presParOf" srcId="{FFF64770-76AF-45AA-89E9-659EA935E85D}" destId="{2B757557-CF23-4F09-9501-6F55D7A081CC}" srcOrd="4" destOrd="0" presId="urn:microsoft.com/office/officeart/2008/layout/VerticalCurvedList"/>
    <dgm:cxn modelId="{BC264A0F-CBF0-4C03-86D4-21F71ED47BA0}" type="presParOf" srcId="{2B757557-CF23-4F09-9501-6F55D7A081CC}" destId="{2450FE3E-5BD8-4DC2-9739-E2AA5ACB9DFF}" srcOrd="0" destOrd="0" presId="urn:microsoft.com/office/officeart/2008/layout/VerticalCurvedList"/>
    <dgm:cxn modelId="{55A6D506-2A9C-4C24-90C7-FAC4C8133163}" type="presParOf" srcId="{FFF64770-76AF-45AA-89E9-659EA935E85D}" destId="{3729D1A4-299D-4CFD-9D0E-9CD358ED4DF5}" srcOrd="5" destOrd="0" presId="urn:microsoft.com/office/officeart/2008/layout/VerticalCurvedList"/>
    <dgm:cxn modelId="{1A92B87E-6CED-4070-9818-78BDDD7652C0}" type="presParOf" srcId="{FFF64770-76AF-45AA-89E9-659EA935E85D}" destId="{A076FCF6-E424-41E9-8591-FD8426BC9B8F}" srcOrd="6" destOrd="0" presId="urn:microsoft.com/office/officeart/2008/layout/VerticalCurvedList"/>
    <dgm:cxn modelId="{7B87B210-6B3D-42E7-A44B-257B5B982882}" type="presParOf" srcId="{A076FCF6-E424-41E9-8591-FD8426BC9B8F}" destId="{1A02E53B-42CA-4199-8300-0344BC033A38}" srcOrd="0" destOrd="0" presId="urn:microsoft.com/office/officeart/2008/layout/VerticalCurvedList"/>
    <dgm:cxn modelId="{627285E4-DF80-4F38-85D7-472DD250FD1D}" type="presParOf" srcId="{FFF64770-76AF-45AA-89E9-659EA935E85D}" destId="{68EC8EB6-8FD0-4F84-85DE-B0FF5CEA4D3B}" srcOrd="7" destOrd="0" presId="urn:microsoft.com/office/officeart/2008/layout/VerticalCurvedList"/>
    <dgm:cxn modelId="{ED3EB6C4-7A25-464D-BB14-49D1BDE9D030}" type="presParOf" srcId="{FFF64770-76AF-45AA-89E9-659EA935E85D}" destId="{FD137B36-FA2E-4943-9D04-FF21D97C52B6}" srcOrd="8" destOrd="0" presId="urn:microsoft.com/office/officeart/2008/layout/VerticalCurvedList"/>
    <dgm:cxn modelId="{F752AD8A-C706-458C-A1C7-C4B84D8108B1}" type="presParOf" srcId="{FD137B36-FA2E-4943-9D04-FF21D97C52B6}" destId="{DEB57911-6359-488F-AF6A-5248015A2796}" srcOrd="0" destOrd="0" presId="urn:microsoft.com/office/officeart/2008/layout/VerticalCurvedList"/>
    <dgm:cxn modelId="{D98EE1A5-DCD3-49A8-83CE-0C7E34EBED81}" type="presParOf" srcId="{FFF64770-76AF-45AA-89E9-659EA935E85D}" destId="{39ACE8AE-F24C-417F-B5B6-C185D30245AF}" srcOrd="9" destOrd="0" presId="urn:microsoft.com/office/officeart/2008/layout/VerticalCurvedList"/>
    <dgm:cxn modelId="{E45BF03E-A7E6-473A-922F-9F8683E7572B}" type="presParOf" srcId="{FFF64770-76AF-45AA-89E9-659EA935E85D}" destId="{BBF7F180-D77C-4FF7-B3B5-66D25488BA61}" srcOrd="10" destOrd="0" presId="urn:microsoft.com/office/officeart/2008/layout/VerticalCurvedList"/>
    <dgm:cxn modelId="{867A9486-7CC6-445C-94FD-BBD65C3117CB}" type="presParOf" srcId="{BBF7F180-D77C-4FF7-B3B5-66D25488BA61}" destId="{66D3CC8C-B4AD-496D-B8FA-E4E702F28401}" srcOrd="0" destOrd="0" presId="urn:microsoft.com/office/officeart/2008/layout/VerticalCurvedList"/>
    <dgm:cxn modelId="{6FCAA7FD-5E31-4647-8275-F10CF78DB950}" type="presParOf" srcId="{FFF64770-76AF-45AA-89E9-659EA935E85D}" destId="{8FB639DB-C7D4-4157-8D82-164845ED8BA8}" srcOrd="11" destOrd="0" presId="urn:microsoft.com/office/officeart/2008/layout/VerticalCurvedList"/>
    <dgm:cxn modelId="{62618F54-8A79-441B-AB8C-0101B0B68BED}" type="presParOf" srcId="{FFF64770-76AF-45AA-89E9-659EA935E85D}" destId="{B7278CAC-D7CD-4967-9FCC-127A11C19129}" srcOrd="12" destOrd="0" presId="urn:microsoft.com/office/officeart/2008/layout/VerticalCurvedList"/>
    <dgm:cxn modelId="{4F720426-DD06-4463-918D-CD8DC427C2A2}" type="presParOf" srcId="{B7278CAC-D7CD-4967-9FCC-127A11C19129}" destId="{29E025C5-97C1-43CA-B701-CDFC8BDB3508}" srcOrd="0" destOrd="0" presId="urn:microsoft.com/office/officeart/2008/layout/VerticalCurvedList"/>
    <dgm:cxn modelId="{1FD467FC-D07A-459A-8170-A16A206EAD37}" type="presParOf" srcId="{FFF64770-76AF-45AA-89E9-659EA935E85D}" destId="{DC65AD75-2085-4C64-A4CE-028B95A8CB2E}" srcOrd="13" destOrd="0" presId="urn:microsoft.com/office/officeart/2008/layout/VerticalCurvedList"/>
    <dgm:cxn modelId="{15E6115F-21CF-4CBA-AF38-357D746757FD}" type="presParOf" srcId="{FFF64770-76AF-45AA-89E9-659EA935E85D}" destId="{D627ABC7-CEA6-476E-8344-09345DAEB2A1}" srcOrd="14" destOrd="0" presId="urn:microsoft.com/office/officeart/2008/layout/VerticalCurvedList"/>
    <dgm:cxn modelId="{BC127A0F-F825-4FC7-8ECF-75B8EE625DCA}" type="presParOf" srcId="{D627ABC7-CEA6-476E-8344-09345DAEB2A1}" destId="{F9B67FCF-C65F-4F72-90BE-5D1699E7CEF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6565C-127F-4EFF-BA38-1F3E6DE807D4}">
      <dsp:nvSpPr>
        <dsp:cNvPr id="0" name=""/>
        <dsp:cNvSpPr/>
      </dsp:nvSpPr>
      <dsp:spPr>
        <a:xfrm>
          <a:off x="-4942880" y="-757652"/>
          <a:ext cx="5888868" cy="5888868"/>
        </a:xfrm>
        <a:prstGeom prst="blockArc">
          <a:avLst>
            <a:gd name="adj1" fmla="val 18900000"/>
            <a:gd name="adj2" fmla="val 2700000"/>
            <a:gd name="adj3" fmla="val 367"/>
          </a:avLst>
        </a:pr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91FEE7-0F03-48F8-A78F-239F363A6F2F}">
      <dsp:nvSpPr>
        <dsp:cNvPr id="0" name=""/>
        <dsp:cNvSpPr/>
      </dsp:nvSpPr>
      <dsp:spPr>
        <a:xfrm>
          <a:off x="306805" y="198822"/>
          <a:ext cx="7864407" cy="39746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5491" tIns="63500" rIns="63500" bIns="63500" numCol="1" spcCol="1270" anchor="ctr" anchorCtr="0">
          <a:noAutofit/>
        </a:bodyPr>
        <a:lstStyle/>
        <a:p>
          <a:pPr lvl="0" algn="l" defTabSz="1111250">
            <a:lnSpc>
              <a:spcPct val="90000"/>
            </a:lnSpc>
            <a:spcBef>
              <a:spcPct val="0"/>
            </a:spcBef>
            <a:spcAft>
              <a:spcPct val="35000"/>
            </a:spcAft>
          </a:pPr>
          <a:r>
            <a:rPr lang="en-US" sz="2500" b="1" kern="1200" cap="none" dirty="0" smtClean="0">
              <a:solidFill>
                <a:schemeClr val="bg1"/>
              </a:solidFill>
            </a:rPr>
            <a:t>Definition </a:t>
          </a:r>
          <a:r>
            <a:rPr lang="en-US" sz="2500" b="1" kern="1200" dirty="0" smtClean="0">
              <a:solidFill>
                <a:schemeClr val="bg1"/>
              </a:solidFill>
            </a:rPr>
            <a:t>of PCA</a:t>
          </a:r>
          <a:endParaRPr lang="en-US" sz="2500" b="1" kern="1200" dirty="0">
            <a:solidFill>
              <a:schemeClr val="bg1"/>
            </a:solidFill>
          </a:endParaRPr>
        </a:p>
      </dsp:txBody>
      <dsp:txXfrm>
        <a:off x="306805" y="198822"/>
        <a:ext cx="7864407" cy="397469"/>
      </dsp:txXfrm>
    </dsp:sp>
    <dsp:sp modelId="{4AF86B46-A5B4-441D-AF4A-26C1D5531FED}">
      <dsp:nvSpPr>
        <dsp:cNvPr id="0" name=""/>
        <dsp:cNvSpPr/>
      </dsp:nvSpPr>
      <dsp:spPr>
        <a:xfrm>
          <a:off x="58387" y="149138"/>
          <a:ext cx="496836" cy="496836"/>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B924A8-0A92-4C1D-9D61-6DD4EA637CC7}">
      <dsp:nvSpPr>
        <dsp:cNvPr id="0" name=""/>
        <dsp:cNvSpPr/>
      </dsp:nvSpPr>
      <dsp:spPr>
        <a:xfrm>
          <a:off x="666749" y="795376"/>
          <a:ext cx="7504463" cy="39746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5491" tIns="63500" rIns="63500" bIns="63500" numCol="1" spcCol="1270" anchor="ctr" anchorCtr="0">
          <a:noAutofit/>
        </a:bodyPr>
        <a:lstStyle/>
        <a:p>
          <a:pPr lvl="0" algn="l" defTabSz="1111250">
            <a:lnSpc>
              <a:spcPct val="90000"/>
            </a:lnSpc>
            <a:spcBef>
              <a:spcPct val="0"/>
            </a:spcBef>
            <a:spcAft>
              <a:spcPct val="35000"/>
            </a:spcAft>
          </a:pPr>
          <a:r>
            <a:rPr lang="en-US" sz="2500" b="1" kern="1200" cap="none" dirty="0" smtClean="0">
              <a:solidFill>
                <a:schemeClr val="bg1"/>
              </a:solidFill>
            </a:rPr>
            <a:t>Uses of PCA</a:t>
          </a:r>
          <a:endParaRPr lang="en-US" sz="2500" b="1" kern="1200" dirty="0">
            <a:solidFill>
              <a:schemeClr val="bg1"/>
            </a:solidFill>
          </a:endParaRPr>
        </a:p>
      </dsp:txBody>
      <dsp:txXfrm>
        <a:off x="666749" y="795376"/>
        <a:ext cx="7504463" cy="397469"/>
      </dsp:txXfrm>
    </dsp:sp>
    <dsp:sp modelId="{2450FE3E-5BD8-4DC2-9739-E2AA5ACB9DFF}">
      <dsp:nvSpPr>
        <dsp:cNvPr id="0" name=""/>
        <dsp:cNvSpPr/>
      </dsp:nvSpPr>
      <dsp:spPr>
        <a:xfrm>
          <a:off x="418331" y="745692"/>
          <a:ext cx="496836" cy="496836"/>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29D1A4-299D-4CFD-9D0E-9CD358ED4DF5}">
      <dsp:nvSpPr>
        <dsp:cNvPr id="0" name=""/>
        <dsp:cNvSpPr/>
      </dsp:nvSpPr>
      <dsp:spPr>
        <a:xfrm>
          <a:off x="863997" y="1391492"/>
          <a:ext cx="7307215" cy="39746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5491" tIns="63500" rIns="63500" bIns="63500" numCol="1" spcCol="1270" anchor="ctr" anchorCtr="0">
          <a:noAutofit/>
        </a:bodyPr>
        <a:lstStyle/>
        <a:p>
          <a:pPr lvl="0" algn="l" defTabSz="1111250">
            <a:lnSpc>
              <a:spcPct val="90000"/>
            </a:lnSpc>
            <a:spcBef>
              <a:spcPct val="0"/>
            </a:spcBef>
            <a:spcAft>
              <a:spcPct val="35000"/>
            </a:spcAft>
          </a:pPr>
          <a:r>
            <a:rPr lang="en-US" sz="2500" b="1" kern="1200" cap="none" dirty="0" smtClean="0">
              <a:solidFill>
                <a:schemeClr val="bg1"/>
              </a:solidFill>
            </a:rPr>
            <a:t>Feature Elimination and Feature Extraction</a:t>
          </a:r>
          <a:endParaRPr lang="en-US" sz="2500" b="1" kern="1200" dirty="0">
            <a:solidFill>
              <a:schemeClr val="bg1"/>
            </a:solidFill>
          </a:endParaRPr>
        </a:p>
      </dsp:txBody>
      <dsp:txXfrm>
        <a:off x="863997" y="1391492"/>
        <a:ext cx="7307215" cy="397469"/>
      </dsp:txXfrm>
    </dsp:sp>
    <dsp:sp modelId="{1A02E53B-42CA-4199-8300-0344BC033A38}">
      <dsp:nvSpPr>
        <dsp:cNvPr id="0" name=""/>
        <dsp:cNvSpPr/>
      </dsp:nvSpPr>
      <dsp:spPr>
        <a:xfrm>
          <a:off x="615578" y="1341809"/>
          <a:ext cx="496836" cy="496836"/>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EC8EB6-8FD0-4F84-85DE-B0FF5CEA4D3B}">
      <dsp:nvSpPr>
        <dsp:cNvPr id="0" name=""/>
        <dsp:cNvSpPr/>
      </dsp:nvSpPr>
      <dsp:spPr>
        <a:xfrm>
          <a:off x="926976" y="1988046"/>
          <a:ext cx="7244236" cy="39746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5491" tIns="63500" rIns="63500" bIns="63500" numCol="1" spcCol="1270" anchor="ctr" anchorCtr="0">
          <a:noAutofit/>
        </a:bodyPr>
        <a:lstStyle/>
        <a:p>
          <a:pPr lvl="0" algn="l" defTabSz="1111250">
            <a:lnSpc>
              <a:spcPct val="90000"/>
            </a:lnSpc>
            <a:spcBef>
              <a:spcPct val="0"/>
            </a:spcBef>
            <a:spcAft>
              <a:spcPct val="35000"/>
            </a:spcAft>
          </a:pPr>
          <a:r>
            <a:rPr lang="en-US" sz="2500" b="1" kern="1200" cap="none" dirty="0" smtClean="0">
              <a:solidFill>
                <a:schemeClr val="bg1"/>
              </a:solidFill>
            </a:rPr>
            <a:t>When you Should use PCA </a:t>
          </a:r>
          <a:endParaRPr lang="en-US" sz="2500" b="1" kern="1200" dirty="0">
            <a:solidFill>
              <a:schemeClr val="bg1"/>
            </a:solidFill>
          </a:endParaRPr>
        </a:p>
      </dsp:txBody>
      <dsp:txXfrm>
        <a:off x="926976" y="1988046"/>
        <a:ext cx="7244236" cy="397469"/>
      </dsp:txXfrm>
    </dsp:sp>
    <dsp:sp modelId="{DEB57911-6359-488F-AF6A-5248015A2796}">
      <dsp:nvSpPr>
        <dsp:cNvPr id="0" name=""/>
        <dsp:cNvSpPr/>
      </dsp:nvSpPr>
      <dsp:spPr>
        <a:xfrm>
          <a:off x="678558" y="1938363"/>
          <a:ext cx="496836" cy="496836"/>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ACE8AE-F24C-417F-B5B6-C185D30245AF}">
      <dsp:nvSpPr>
        <dsp:cNvPr id="0" name=""/>
        <dsp:cNvSpPr/>
      </dsp:nvSpPr>
      <dsp:spPr>
        <a:xfrm>
          <a:off x="863997" y="2584600"/>
          <a:ext cx="7307215" cy="39746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5491" tIns="63500" rIns="63500" bIns="63500" numCol="1" spcCol="1270" anchor="ctr" anchorCtr="0">
          <a:noAutofit/>
        </a:bodyPr>
        <a:lstStyle/>
        <a:p>
          <a:pPr lvl="0" algn="l" defTabSz="1111250">
            <a:lnSpc>
              <a:spcPct val="90000"/>
            </a:lnSpc>
            <a:spcBef>
              <a:spcPct val="0"/>
            </a:spcBef>
            <a:spcAft>
              <a:spcPct val="35000"/>
            </a:spcAft>
          </a:pPr>
          <a:r>
            <a:rPr lang="en-US" sz="2500" b="1" kern="1200" dirty="0" smtClean="0">
              <a:solidFill>
                <a:schemeClr val="bg1"/>
              </a:solidFill>
            </a:rPr>
            <a:t>Explain How </a:t>
          </a:r>
          <a:r>
            <a:rPr lang="en-US" sz="2500" b="1" kern="1200" dirty="0" smtClean="0">
              <a:solidFill>
                <a:schemeClr val="bg1"/>
              </a:solidFill>
            </a:rPr>
            <a:t>PCA works</a:t>
          </a:r>
          <a:endParaRPr lang="en-US" sz="2500" b="1" kern="1200" dirty="0">
            <a:solidFill>
              <a:schemeClr val="bg1"/>
            </a:solidFill>
          </a:endParaRPr>
        </a:p>
      </dsp:txBody>
      <dsp:txXfrm>
        <a:off x="863997" y="2584600"/>
        <a:ext cx="7307215" cy="397469"/>
      </dsp:txXfrm>
    </dsp:sp>
    <dsp:sp modelId="{66D3CC8C-B4AD-496D-B8FA-E4E702F28401}">
      <dsp:nvSpPr>
        <dsp:cNvPr id="0" name=""/>
        <dsp:cNvSpPr/>
      </dsp:nvSpPr>
      <dsp:spPr>
        <a:xfrm>
          <a:off x="615578" y="2534917"/>
          <a:ext cx="496836" cy="496836"/>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B639DB-C7D4-4157-8D82-164845ED8BA8}">
      <dsp:nvSpPr>
        <dsp:cNvPr id="0" name=""/>
        <dsp:cNvSpPr/>
      </dsp:nvSpPr>
      <dsp:spPr>
        <a:xfrm>
          <a:off x="666749" y="3180717"/>
          <a:ext cx="7504463" cy="39746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5491" tIns="63500" rIns="63500" bIns="63500" numCol="1" spcCol="1270" anchor="ctr" anchorCtr="0">
          <a:noAutofit/>
        </a:bodyPr>
        <a:lstStyle/>
        <a:p>
          <a:pPr lvl="0" algn="l" defTabSz="1111250">
            <a:lnSpc>
              <a:spcPct val="90000"/>
            </a:lnSpc>
            <a:spcBef>
              <a:spcPct val="0"/>
            </a:spcBef>
            <a:spcAft>
              <a:spcPct val="35000"/>
            </a:spcAft>
          </a:pPr>
          <a:r>
            <a:rPr lang="en-US" sz="2500" b="1" kern="1200" dirty="0" smtClean="0">
              <a:solidFill>
                <a:schemeClr val="bg1"/>
              </a:solidFill>
            </a:rPr>
            <a:t>weakness  of PCA </a:t>
          </a:r>
          <a:endParaRPr lang="en-US" sz="2500" b="1" kern="1200" dirty="0">
            <a:solidFill>
              <a:schemeClr val="bg1"/>
            </a:solidFill>
          </a:endParaRPr>
        </a:p>
      </dsp:txBody>
      <dsp:txXfrm>
        <a:off x="666749" y="3180717"/>
        <a:ext cx="7504463" cy="397469"/>
      </dsp:txXfrm>
    </dsp:sp>
    <dsp:sp modelId="{29E025C5-97C1-43CA-B701-CDFC8BDB3508}">
      <dsp:nvSpPr>
        <dsp:cNvPr id="0" name=""/>
        <dsp:cNvSpPr/>
      </dsp:nvSpPr>
      <dsp:spPr>
        <a:xfrm>
          <a:off x="418331" y="3131033"/>
          <a:ext cx="496836" cy="496836"/>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65AD75-2085-4C64-A4CE-028B95A8CB2E}">
      <dsp:nvSpPr>
        <dsp:cNvPr id="0" name=""/>
        <dsp:cNvSpPr/>
      </dsp:nvSpPr>
      <dsp:spPr>
        <a:xfrm>
          <a:off x="306805" y="3777271"/>
          <a:ext cx="7864407" cy="39746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5491" tIns="63500" rIns="63500" bIns="63500" numCol="1" spcCol="1270" anchor="ctr" anchorCtr="0">
          <a:noAutofit/>
        </a:bodyPr>
        <a:lstStyle/>
        <a:p>
          <a:pPr lvl="0" algn="l" defTabSz="1111250">
            <a:lnSpc>
              <a:spcPct val="90000"/>
            </a:lnSpc>
            <a:spcBef>
              <a:spcPct val="0"/>
            </a:spcBef>
            <a:spcAft>
              <a:spcPct val="35000"/>
            </a:spcAft>
          </a:pPr>
          <a:r>
            <a:rPr lang="en-US" sz="2500" b="1" kern="1200" dirty="0" smtClean="0">
              <a:solidFill>
                <a:schemeClr val="bg1"/>
              </a:solidFill>
            </a:rPr>
            <a:t>Example of implementation PCA with Python</a:t>
          </a:r>
          <a:endParaRPr lang="en-US" sz="2500" b="1" kern="1200" dirty="0">
            <a:solidFill>
              <a:schemeClr val="bg1"/>
            </a:solidFill>
          </a:endParaRPr>
        </a:p>
      </dsp:txBody>
      <dsp:txXfrm>
        <a:off x="306805" y="3777271"/>
        <a:ext cx="7864407" cy="397469"/>
      </dsp:txXfrm>
    </dsp:sp>
    <dsp:sp modelId="{F9B67FCF-C65F-4F72-90BE-5D1699E7CEFE}">
      <dsp:nvSpPr>
        <dsp:cNvPr id="0" name=""/>
        <dsp:cNvSpPr/>
      </dsp:nvSpPr>
      <dsp:spPr>
        <a:xfrm>
          <a:off x="58387" y="3727587"/>
          <a:ext cx="496836" cy="496836"/>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535B31-33D7-41C3-A943-B4CC4AC96018}" type="datetimeFigureOut">
              <a:rPr lang="en-US" smtClean="0"/>
              <a:t>18/11/18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F5C0ED-4031-4AE7-9BE9-05D53AA7E422}" type="slidenum">
              <a:rPr lang="en-US" smtClean="0"/>
              <a:t>‹#›</a:t>
            </a:fld>
            <a:endParaRPr lang="en-US"/>
          </a:p>
        </p:txBody>
      </p:sp>
    </p:spTree>
    <p:extLst>
      <p:ext uri="{BB962C8B-B14F-4D97-AF65-F5344CB8AC3E}">
        <p14:creationId xmlns:p14="http://schemas.microsoft.com/office/powerpoint/2010/main" val="2057771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improvedoutcomes.com/docs/WebSiteDocs/PCA/Creating_a_Scree_Plot.ht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chemeClr val="bg2">
                    <a:lumMod val="25000"/>
                  </a:schemeClr>
                </a:solidFill>
              </a:rPr>
              <a:t>Principal Component Analysis is type of </a:t>
            </a:r>
            <a:r>
              <a:rPr lang="en-US" sz="1200" b="0" i="0" kern="1200" dirty="0" smtClean="0">
                <a:solidFill>
                  <a:schemeClr val="tx1"/>
                </a:solidFill>
                <a:effectLst/>
                <a:latin typeface="+mn-lt"/>
                <a:ea typeface="+mn-ea"/>
                <a:cs typeface="+mn-cs"/>
              </a:rPr>
              <a:t>unsupervised learning, which can highlight interesting aspects of the data without reference to any known labels.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rather than attempting to </a:t>
            </a:r>
            <a:r>
              <a:rPr lang="en-US" sz="1200" b="0" i="1" kern="1200" dirty="0" smtClean="0">
                <a:solidFill>
                  <a:schemeClr val="tx1"/>
                </a:solidFill>
                <a:effectLst/>
                <a:latin typeface="+mn-lt"/>
                <a:ea typeface="+mn-ea"/>
                <a:cs typeface="+mn-cs"/>
              </a:rPr>
              <a:t>predict</a:t>
            </a:r>
            <a:r>
              <a:rPr lang="en-US" sz="1200" b="0" i="0" kern="1200" dirty="0" smtClean="0">
                <a:solidFill>
                  <a:schemeClr val="tx1"/>
                </a:solidFill>
                <a:effectLst/>
                <a:latin typeface="+mn-lt"/>
                <a:ea typeface="+mn-ea"/>
                <a:cs typeface="+mn-cs"/>
              </a:rPr>
              <a:t> the y values from the x values, the unsupervised learning problem attempts to learn about the </a:t>
            </a:r>
            <a:r>
              <a:rPr lang="en-US" sz="1200" b="0" i="1" kern="1200" dirty="0" smtClean="0">
                <a:solidFill>
                  <a:schemeClr val="tx1"/>
                </a:solidFill>
                <a:effectLst/>
                <a:latin typeface="+mn-lt"/>
                <a:ea typeface="+mn-ea"/>
                <a:cs typeface="+mn-cs"/>
              </a:rPr>
              <a:t>relationship</a:t>
            </a:r>
            <a:r>
              <a:rPr lang="en-US" sz="1200" b="0" i="0" kern="1200" dirty="0" smtClean="0">
                <a:solidFill>
                  <a:schemeClr val="tx1"/>
                </a:solidFill>
                <a:effectLst/>
                <a:latin typeface="+mn-lt"/>
                <a:ea typeface="+mn-ea"/>
                <a:cs typeface="+mn-cs"/>
              </a:rPr>
              <a:t> between the x and y values.</a:t>
            </a:r>
            <a:endParaRPr lang="en-US" dirty="0"/>
          </a:p>
        </p:txBody>
      </p:sp>
      <p:sp>
        <p:nvSpPr>
          <p:cNvPr id="4" name="Slide Number Placeholder 3"/>
          <p:cNvSpPr>
            <a:spLocks noGrp="1"/>
          </p:cNvSpPr>
          <p:nvPr>
            <p:ph type="sldNum" sz="quarter" idx="10"/>
          </p:nvPr>
        </p:nvSpPr>
        <p:spPr/>
        <p:txBody>
          <a:bodyPr/>
          <a:lstStyle/>
          <a:p>
            <a:fld id="{BAF5C0ED-4031-4AE7-9BE9-05D53AA7E422}" type="slidenum">
              <a:rPr lang="en-US" smtClean="0"/>
              <a:t>2</a:t>
            </a:fld>
            <a:endParaRPr lang="en-US"/>
          </a:p>
        </p:txBody>
      </p:sp>
    </p:spTree>
    <p:extLst>
      <p:ext uri="{BB962C8B-B14F-4D97-AF65-F5344CB8AC3E}">
        <p14:creationId xmlns:p14="http://schemas.microsoft.com/office/powerpoint/2010/main" val="1846065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 if you want to explain 80% of the total variability possibly explained by your model, add features with the largest explained proportion of variance until your proportion of variance explained hits or exceeds 80%.)</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can pick how many features to include by identifying the point where adding a new feature has a significant drop in variance explained relative to the previous feature, and choosing features up until that point. (I call this the “find the elbow” method, as looking at the “bend” or “elbow” in the scree plot determines where the biggest drop in proportion of variance explained occurs.)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BAF5C0ED-4031-4AE7-9BE9-05D53AA7E422}" type="slidenum">
              <a:rPr lang="en-US" smtClean="0"/>
              <a:t>20</a:t>
            </a:fld>
            <a:endParaRPr lang="en-US"/>
          </a:p>
        </p:txBody>
      </p:sp>
    </p:spTree>
    <p:extLst>
      <p:ext uri="{BB962C8B-B14F-4D97-AF65-F5344CB8AC3E}">
        <p14:creationId xmlns:p14="http://schemas.microsoft.com/office/powerpoint/2010/main" val="582635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each eigenvalue is roughly the importance of its corresponding eigenvector, the proportion of variance explained is the sum of the eigenvalues of the features you kept divided by the sum of the eigenvalues of all features.</a:t>
            </a:r>
          </a:p>
          <a:p>
            <a:r>
              <a:rPr lang="en-US" dirty="0" smtClean="0">
                <a:effectLst/>
              </a:rPr>
              <a:t/>
            </a:r>
            <a:br>
              <a:rPr lang="en-US" dirty="0" smtClean="0">
                <a:effectLst/>
              </a:rPr>
            </a:br>
            <a:r>
              <a:rPr lang="en-US" sz="1200" b="0" i="0" kern="1200" dirty="0" err="1" smtClean="0">
                <a:solidFill>
                  <a:schemeClr val="tx1"/>
                </a:solidFill>
                <a:effectLst/>
                <a:latin typeface="+mn-lt"/>
                <a:ea typeface="+mn-ea"/>
                <a:cs typeface="+mn-cs"/>
              </a:rPr>
              <a:t>onsider</a:t>
            </a:r>
            <a:r>
              <a:rPr lang="en-US" sz="1200" b="0" i="0" kern="1200" dirty="0" smtClean="0">
                <a:solidFill>
                  <a:schemeClr val="tx1"/>
                </a:solidFill>
                <a:effectLst/>
                <a:latin typeface="+mn-lt"/>
                <a:ea typeface="+mn-ea"/>
                <a:cs typeface="+mn-cs"/>
              </a:rPr>
              <a:t> this scree plot for genetic data. (Source: </a:t>
            </a:r>
            <a:r>
              <a:rPr lang="en-US" sz="1200" b="0" i="0" u="none" strike="noStrike" kern="1200" dirty="0" smtClean="0">
                <a:solidFill>
                  <a:schemeClr val="tx1"/>
                </a:solidFill>
                <a:effectLst/>
                <a:latin typeface="+mn-lt"/>
                <a:ea typeface="+mn-ea"/>
                <a:cs typeface="+mn-cs"/>
                <a:hlinkClick r:id="rId3"/>
              </a:rPr>
              <a:t>here</a:t>
            </a:r>
            <a:r>
              <a:rPr lang="en-US" sz="1200" b="0" i="0" kern="1200" dirty="0" smtClean="0">
                <a:solidFill>
                  <a:schemeClr val="tx1"/>
                </a:solidFill>
                <a:effectLst/>
                <a:latin typeface="+mn-lt"/>
                <a:ea typeface="+mn-ea"/>
                <a:cs typeface="+mn-cs"/>
              </a:rPr>
              <a:t>.) The red line indicates the proportion of variance explained by each feature, which is calculated by taking that principal component’s eigenvalue divided by the sum of all eigenvalues. The proportion of variance explained by including only principal component 1 is λ₁/(λ₁ + λ₂ + … + </a:t>
            </a:r>
            <a:r>
              <a:rPr lang="en-US" sz="1200" b="0" i="0" kern="1200" dirty="0" err="1" smtClean="0">
                <a:solidFill>
                  <a:schemeClr val="tx1"/>
                </a:solidFill>
                <a:effectLst/>
                <a:latin typeface="+mn-lt"/>
                <a:ea typeface="+mn-ea"/>
                <a:cs typeface="+mn-cs"/>
              </a:rPr>
              <a:t>λ</a:t>
            </a:r>
            <a:r>
              <a:rPr lang="en-US" sz="1200" b="0" i="1" kern="1200" dirty="0" err="1"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which is about 23%. The proportion of variance explained by including only principal component 2 is λ₂/(λ₁ + λ₂ + … + </a:t>
            </a:r>
            <a:r>
              <a:rPr lang="en-US" sz="1200" b="0" i="0" kern="1200" dirty="0" err="1" smtClean="0">
                <a:solidFill>
                  <a:schemeClr val="tx1"/>
                </a:solidFill>
                <a:effectLst/>
                <a:latin typeface="+mn-lt"/>
                <a:ea typeface="+mn-ea"/>
                <a:cs typeface="+mn-cs"/>
              </a:rPr>
              <a:t>λ</a:t>
            </a:r>
            <a:r>
              <a:rPr lang="en-US" sz="1200" b="0" i="1" kern="1200" dirty="0" err="1"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or about 19%.</a:t>
            </a:r>
          </a:p>
          <a:p>
            <a:r>
              <a:rPr lang="en-US" sz="1200" b="0" i="0" kern="1200" dirty="0" smtClean="0">
                <a:solidFill>
                  <a:schemeClr val="tx1"/>
                </a:solidFill>
                <a:effectLst/>
                <a:latin typeface="+mn-lt"/>
                <a:ea typeface="+mn-ea"/>
                <a:cs typeface="+mn-cs"/>
              </a:rPr>
              <a:t>The proportion of variance explained by including both principal components 1 and 2 is (λ₁ + λ₂)/(λ₁ + λ₂ + … + </a:t>
            </a:r>
            <a:r>
              <a:rPr lang="en-US" sz="1200" b="0" i="0" kern="1200" dirty="0" err="1" smtClean="0">
                <a:solidFill>
                  <a:schemeClr val="tx1"/>
                </a:solidFill>
                <a:effectLst/>
                <a:latin typeface="+mn-lt"/>
                <a:ea typeface="+mn-ea"/>
                <a:cs typeface="+mn-cs"/>
              </a:rPr>
              <a:t>λ</a:t>
            </a:r>
            <a:r>
              <a:rPr lang="en-US" sz="1200" b="0" i="1" kern="1200" dirty="0" err="1"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which is about 42%. This is where the yellow line comes in; the yellow line indicates the cumulative proportion of variance explained if you included all principal components up to that point. For example, the yellow dot above PC2 indicates that including principal components 1 and 2 will explain about 42% of the total variance in the model.</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Method 3: Here, we want to “find the elbow.” In the scree plot above, we see there’s a big drop in proportion of variability explained between principal component 2 and principal component 3. In this case, we’d likely include the first two features and drop the remaining features. As you can see, this method is a bit subjective as “elbow” doesn’t have a mathematically precise definition and, in this case, we’d include a model that explains only about 42% of the total variability.</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AF5C0ED-4031-4AE7-9BE9-05D53AA7E422}" type="slidenum">
              <a:rPr lang="en-US" smtClean="0"/>
              <a:t>21</a:t>
            </a:fld>
            <a:endParaRPr lang="en-US"/>
          </a:p>
        </p:txBody>
      </p:sp>
    </p:spTree>
    <p:extLst>
      <p:ext uri="{BB962C8B-B14F-4D97-AF65-F5344CB8AC3E}">
        <p14:creationId xmlns:p14="http://schemas.microsoft.com/office/powerpoint/2010/main" val="439859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directions in which our data are dispersed (Eigenvectors).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relative importance of these different directions (Eigenvalues).</a:t>
            </a:r>
          </a:p>
          <a:p>
            <a:endParaRPr lang="en-US" dirty="0"/>
          </a:p>
        </p:txBody>
      </p:sp>
      <p:sp>
        <p:nvSpPr>
          <p:cNvPr id="4" name="Slide Number Placeholder 3"/>
          <p:cNvSpPr>
            <a:spLocks noGrp="1"/>
          </p:cNvSpPr>
          <p:nvPr>
            <p:ph type="sldNum" sz="quarter" idx="10"/>
          </p:nvPr>
        </p:nvSpPr>
        <p:spPr/>
        <p:txBody>
          <a:bodyPr/>
          <a:lstStyle/>
          <a:p>
            <a:fld id="{BAF5C0ED-4031-4AE7-9BE9-05D53AA7E422}" type="slidenum">
              <a:rPr lang="en-US" smtClean="0"/>
              <a:t>26</a:t>
            </a:fld>
            <a:endParaRPr lang="en-US"/>
          </a:p>
        </p:txBody>
      </p:sp>
    </p:spTree>
    <p:extLst>
      <p:ext uri="{BB962C8B-B14F-4D97-AF65-F5344CB8AC3E}">
        <p14:creationId xmlns:p14="http://schemas.microsoft.com/office/powerpoint/2010/main" val="3783231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Teapot </a:t>
            </a:r>
            <a:r>
              <a:rPr lang="ar-SA" dirty="0" smtClean="0"/>
              <a:t>تي بوت</a:t>
            </a:r>
            <a:endParaRPr lang="en-US" dirty="0"/>
          </a:p>
        </p:txBody>
      </p:sp>
      <p:sp>
        <p:nvSpPr>
          <p:cNvPr id="4" name="Slide Number Placeholder 3"/>
          <p:cNvSpPr>
            <a:spLocks noGrp="1"/>
          </p:cNvSpPr>
          <p:nvPr>
            <p:ph type="sldNum" sz="quarter" idx="10"/>
          </p:nvPr>
        </p:nvSpPr>
        <p:spPr/>
        <p:txBody>
          <a:bodyPr/>
          <a:lstStyle/>
          <a:p>
            <a:fld id="{BAF5C0ED-4031-4AE7-9BE9-05D53AA7E422}" type="slidenum">
              <a:rPr lang="en-US" smtClean="0"/>
              <a:t>4</a:t>
            </a:fld>
            <a:endParaRPr lang="en-US"/>
          </a:p>
        </p:txBody>
      </p:sp>
    </p:spTree>
    <p:extLst>
      <p:ext uri="{BB962C8B-B14F-4D97-AF65-F5344CB8AC3E}">
        <p14:creationId xmlns:p14="http://schemas.microsoft.com/office/powerpoint/2010/main" val="1504206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PCA solves this problem</a:t>
            </a:r>
            <a:endParaRPr lang="en-US" dirty="0"/>
          </a:p>
        </p:txBody>
      </p:sp>
      <p:sp>
        <p:nvSpPr>
          <p:cNvPr id="4" name="Slide Number Placeholder 3"/>
          <p:cNvSpPr>
            <a:spLocks noGrp="1"/>
          </p:cNvSpPr>
          <p:nvPr>
            <p:ph type="sldNum" sz="quarter" idx="10"/>
          </p:nvPr>
        </p:nvSpPr>
        <p:spPr/>
        <p:txBody>
          <a:bodyPr/>
          <a:lstStyle/>
          <a:p>
            <a:fld id="{BAF5C0ED-4031-4AE7-9BE9-05D53AA7E422}" type="slidenum">
              <a:rPr lang="en-US" smtClean="0"/>
              <a:t>8</a:t>
            </a:fld>
            <a:endParaRPr lang="en-US"/>
          </a:p>
        </p:txBody>
      </p:sp>
    </p:spTree>
    <p:extLst>
      <p:ext uri="{BB962C8B-B14F-4D97-AF65-F5344CB8AC3E}">
        <p14:creationId xmlns:p14="http://schemas.microsoft.com/office/powerpoint/2010/main" val="47265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veritaton</a:t>
            </a:r>
            <a:endParaRPr lang="en-US" dirty="0"/>
          </a:p>
        </p:txBody>
      </p:sp>
      <p:sp>
        <p:nvSpPr>
          <p:cNvPr id="4" name="Slide Number Placeholder 3"/>
          <p:cNvSpPr>
            <a:spLocks noGrp="1"/>
          </p:cNvSpPr>
          <p:nvPr>
            <p:ph type="sldNum" sz="quarter" idx="10"/>
          </p:nvPr>
        </p:nvSpPr>
        <p:spPr/>
        <p:txBody>
          <a:bodyPr/>
          <a:lstStyle/>
          <a:p>
            <a:fld id="{BAF5C0ED-4031-4AE7-9BE9-05D53AA7E422}" type="slidenum">
              <a:rPr lang="en-US" smtClean="0"/>
              <a:t>9</a:t>
            </a:fld>
            <a:endParaRPr lang="en-US"/>
          </a:p>
        </p:txBody>
      </p:sp>
    </p:spTree>
    <p:extLst>
      <p:ext uri="{BB962C8B-B14F-4D97-AF65-F5344CB8AC3E}">
        <p14:creationId xmlns:p14="http://schemas.microsoft.com/office/powerpoint/2010/main" val="665374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However, we create these new independent variables in a specific way and order these new variables by how well they predict our dependent variable</a:t>
            </a:r>
          </a:p>
          <a:p>
            <a:endParaRPr lang="en-US" dirty="0"/>
          </a:p>
        </p:txBody>
      </p:sp>
      <p:sp>
        <p:nvSpPr>
          <p:cNvPr id="4" name="Slide Number Placeholder 3"/>
          <p:cNvSpPr>
            <a:spLocks noGrp="1"/>
          </p:cNvSpPr>
          <p:nvPr>
            <p:ph type="sldNum" sz="quarter" idx="10"/>
          </p:nvPr>
        </p:nvSpPr>
        <p:spPr/>
        <p:txBody>
          <a:bodyPr/>
          <a:lstStyle/>
          <a:p>
            <a:fld id="{BAF5C0ED-4031-4AE7-9BE9-05D53AA7E422}" type="slidenum">
              <a:rPr lang="en-US" smtClean="0"/>
              <a:t>11</a:t>
            </a:fld>
            <a:endParaRPr lang="en-US"/>
          </a:p>
        </p:txBody>
      </p:sp>
    </p:spTree>
    <p:extLst>
      <p:ext uri="{BB962C8B-B14F-4D97-AF65-F5344CB8AC3E}">
        <p14:creationId xmlns:p14="http://schemas.microsoft.com/office/powerpoint/2010/main" val="4266916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answered “yes” to all three questions, then PCA is a good method to use. If you answered “no” to question 3, you </a:t>
            </a:r>
            <a:r>
              <a:rPr lang="en-US" b="1" dirty="0" smtClean="0"/>
              <a:t>should not</a:t>
            </a:r>
            <a:r>
              <a:rPr lang="en-US" dirty="0" smtClean="0"/>
              <a:t> use PCA.</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AF5C0ED-4031-4AE7-9BE9-05D53AA7E422}" type="slidenum">
              <a:rPr lang="en-US" smtClean="0"/>
              <a:t>13</a:t>
            </a:fld>
            <a:endParaRPr lang="en-US"/>
          </a:p>
        </p:txBody>
      </p:sp>
    </p:spTree>
    <p:extLst>
      <p:ext uri="{BB962C8B-B14F-4D97-AF65-F5344CB8AC3E}">
        <p14:creationId xmlns:p14="http://schemas.microsoft.com/office/powerpoint/2010/main" val="2863618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en-US" altLang="zh-TW" dirty="0" err="1" smtClean="0">
                <a:latin typeface="Tahoma" pitchFamily="34" charset="0"/>
                <a:ea typeface="PMingLiU" pitchFamily="18" charset="-120"/>
              </a:rPr>
              <a:t>cov</a:t>
            </a:r>
            <a:r>
              <a:rPr lang="en-US" altLang="zh-TW" dirty="0" smtClean="0">
                <a:latin typeface="Tahoma" pitchFamily="34" charset="0"/>
                <a:ea typeface="PMingLiU" pitchFamily="18" charset="-120"/>
              </a:rPr>
              <a:t>(X,Y)=0: independent</a:t>
            </a:r>
          </a:p>
          <a:p>
            <a:pPr eaLnBrk="1" hangingPunct="1">
              <a:buFontTx/>
              <a:buChar char="•"/>
            </a:pPr>
            <a:r>
              <a:rPr lang="en-US" altLang="zh-TW" dirty="0" err="1" smtClean="0">
                <a:latin typeface="Tahoma" pitchFamily="34" charset="0"/>
                <a:ea typeface="PMingLiU" pitchFamily="18" charset="-120"/>
              </a:rPr>
              <a:t>Cov</a:t>
            </a:r>
            <a:r>
              <a:rPr lang="en-US" altLang="zh-TW" dirty="0" smtClean="0">
                <a:latin typeface="Tahoma" pitchFamily="34" charset="0"/>
                <a:ea typeface="PMingLiU" pitchFamily="18" charset="-120"/>
              </a:rPr>
              <a:t>(X,Y)&gt;0: move same </a:t>
            </a:r>
            <a:r>
              <a:rPr lang="en-US" altLang="zh-TW" dirty="0" err="1" smtClean="0">
                <a:latin typeface="Tahoma" pitchFamily="34" charset="0"/>
                <a:ea typeface="PMingLiU" pitchFamily="18" charset="-120"/>
              </a:rPr>
              <a:t>dir</a:t>
            </a:r>
            <a:endParaRPr lang="en-US" altLang="zh-TW" dirty="0" smtClean="0">
              <a:latin typeface="Tahoma" pitchFamily="34" charset="0"/>
              <a:ea typeface="PMingLiU" pitchFamily="18" charset="-120"/>
            </a:endParaRPr>
          </a:p>
          <a:p>
            <a:pPr eaLnBrk="1" hangingPunct="1">
              <a:buFontTx/>
              <a:buChar char="•"/>
            </a:pPr>
            <a:r>
              <a:rPr lang="en-US" altLang="zh-TW" dirty="0" err="1" smtClean="0">
                <a:latin typeface="Tahoma" pitchFamily="34" charset="0"/>
                <a:ea typeface="PMingLiU" pitchFamily="18" charset="-120"/>
              </a:rPr>
              <a:t>Cov</a:t>
            </a:r>
            <a:r>
              <a:rPr lang="en-US" altLang="zh-TW" dirty="0" smtClean="0">
                <a:latin typeface="Tahoma" pitchFamily="34" charset="0"/>
                <a:ea typeface="PMingLiU" pitchFamily="18" charset="-120"/>
              </a:rPr>
              <a:t>(X,Y)&lt;0: move </a:t>
            </a:r>
            <a:r>
              <a:rPr lang="en-US" altLang="zh-TW" dirty="0" err="1" smtClean="0">
                <a:latin typeface="Tahoma" pitchFamily="34" charset="0"/>
                <a:ea typeface="PMingLiU" pitchFamily="18" charset="-120"/>
              </a:rPr>
              <a:t>oppo</a:t>
            </a:r>
            <a:r>
              <a:rPr lang="en-US" altLang="zh-TW" dirty="0" smtClean="0">
                <a:latin typeface="Tahoma" pitchFamily="34" charset="0"/>
                <a:ea typeface="PMingLiU" pitchFamily="18" charset="-120"/>
              </a:rPr>
              <a:t> </a:t>
            </a:r>
            <a:r>
              <a:rPr lang="en-US" altLang="zh-TW" dirty="0" err="1" smtClean="0">
                <a:latin typeface="Tahoma" pitchFamily="34" charset="0"/>
                <a:ea typeface="PMingLiU" pitchFamily="18" charset="-120"/>
              </a:rPr>
              <a:t>dir</a:t>
            </a:r>
            <a:endParaRPr lang="en-US" altLang="zh-TW" dirty="0" smtClean="0">
              <a:latin typeface="Tahoma" pitchFamily="34" charset="0"/>
              <a:ea typeface="PMingLiU" pitchFamily="18" charset="-120"/>
            </a:endParaRPr>
          </a:p>
          <a:p>
            <a:endParaRPr lang="en-US" dirty="0"/>
          </a:p>
        </p:txBody>
      </p:sp>
      <p:sp>
        <p:nvSpPr>
          <p:cNvPr id="4" name="Slide Number Placeholder 3"/>
          <p:cNvSpPr>
            <a:spLocks noGrp="1"/>
          </p:cNvSpPr>
          <p:nvPr>
            <p:ph type="sldNum" sz="quarter" idx="10"/>
          </p:nvPr>
        </p:nvSpPr>
        <p:spPr/>
        <p:txBody>
          <a:bodyPr/>
          <a:lstStyle/>
          <a:p>
            <a:fld id="{BAF5C0ED-4031-4AE7-9BE9-05D53AA7E422}" type="slidenum">
              <a:rPr lang="en-US" smtClean="0"/>
              <a:t>14</a:t>
            </a:fld>
            <a:endParaRPr lang="en-US"/>
          </a:p>
        </p:txBody>
      </p:sp>
    </p:spTree>
    <p:extLst>
      <p:ext uri="{BB962C8B-B14F-4D97-AF65-F5344CB8AC3E}">
        <p14:creationId xmlns:p14="http://schemas.microsoft.com/office/powerpoint/2010/main" val="2563910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covariance matrix is symmetric</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AF5C0ED-4031-4AE7-9BE9-05D53AA7E422}" type="slidenum">
              <a:rPr lang="en-US" smtClean="0"/>
              <a:t>16</a:t>
            </a:fld>
            <a:endParaRPr lang="en-US"/>
          </a:p>
        </p:txBody>
      </p:sp>
    </p:spTree>
    <p:extLst>
      <p:ext uri="{BB962C8B-B14F-4D97-AF65-F5344CB8AC3E}">
        <p14:creationId xmlns:p14="http://schemas.microsoft.com/office/powerpoint/2010/main" val="2795904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Eigenvectors</a:t>
            </a:r>
            <a:r>
              <a:rPr lang="en-US" baseline="0" dirty="0" smtClean="0"/>
              <a:t> represent t</a:t>
            </a:r>
            <a:r>
              <a:rPr lang="en-US" dirty="0" smtClean="0"/>
              <a:t>he directions in which our data are dispersed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Eigenvalues</a:t>
            </a:r>
            <a:r>
              <a:rPr lang="en-US" baseline="0" dirty="0" smtClean="0"/>
              <a:t> represent t</a:t>
            </a:r>
            <a:r>
              <a:rPr lang="en-US" dirty="0" smtClean="0"/>
              <a:t>he relative importance of these different directions</a:t>
            </a:r>
          </a:p>
          <a:p>
            <a:endParaRPr lang="en-US" dirty="0"/>
          </a:p>
        </p:txBody>
      </p:sp>
      <p:sp>
        <p:nvSpPr>
          <p:cNvPr id="4" name="Slide Number Placeholder 3"/>
          <p:cNvSpPr>
            <a:spLocks noGrp="1"/>
          </p:cNvSpPr>
          <p:nvPr>
            <p:ph type="sldNum" sz="quarter" idx="10"/>
          </p:nvPr>
        </p:nvSpPr>
        <p:spPr/>
        <p:txBody>
          <a:bodyPr/>
          <a:lstStyle/>
          <a:p>
            <a:fld id="{BAF5C0ED-4031-4AE7-9BE9-05D53AA7E422}" type="slidenum">
              <a:rPr lang="en-US" smtClean="0"/>
              <a:t>17</a:t>
            </a:fld>
            <a:endParaRPr lang="en-US"/>
          </a:p>
        </p:txBody>
      </p:sp>
    </p:spTree>
    <p:extLst>
      <p:ext uri="{BB962C8B-B14F-4D97-AF65-F5344CB8AC3E}">
        <p14:creationId xmlns:p14="http://schemas.microsoft.com/office/powerpoint/2010/main" val="1027481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18/11/18</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B6F15528-21DE-4FAA-801E-634DDDAF4B2B}" type="slidenum">
              <a:rPr lang="en-US" smtClean="0"/>
              <a:pPr/>
              <a:t>‹#›</a:t>
            </a:fld>
            <a:endParaRPr lang="en-US"/>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18/11/18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18/11/18</a:t>
            </a:fld>
            <a:endParaRPr lang="en-US"/>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smtClean="0"/>
              <a:t>Click to edit Master title style</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18/11/18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18/11/18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18/11/18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1D8BD707-D9CF-40AE-B4C6-C98DA3205C09}" type="datetimeFigureOut">
              <a:rPr lang="en-US" smtClean="0"/>
              <a:pPr/>
              <a:t>18/11/18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18/11/18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18/11/18</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18/11/18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7.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6.wdp"/><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8.wdp"/><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image" Target="../media/image28.png"/><Relationship Id="rId12" Type="http://schemas.microsoft.com/office/2007/relationships/hdphoto" Target="../media/hdphoto11.wdp"/><Relationship Id="rId2" Type="http://schemas.openxmlformats.org/officeDocument/2006/relationships/notesSlide" Target="../notesSlides/notesSlide9.xml"/><Relationship Id="rId16" Type="http://schemas.microsoft.com/office/2007/relationships/hdphoto" Target="../media/hdphoto13.wdp"/><Relationship Id="rId1" Type="http://schemas.openxmlformats.org/officeDocument/2006/relationships/slideLayout" Target="../slideLayouts/slideLayout2.xml"/><Relationship Id="rId6" Type="http://schemas.microsoft.com/office/2007/relationships/hdphoto" Target="../media/hdphoto10.wdp"/><Relationship Id="rId11" Type="http://schemas.openxmlformats.org/officeDocument/2006/relationships/image" Target="../media/image31.png"/><Relationship Id="rId5" Type="http://schemas.openxmlformats.org/officeDocument/2006/relationships/image" Target="../media/image27.png"/><Relationship Id="rId15" Type="http://schemas.openxmlformats.org/officeDocument/2006/relationships/image" Target="../media/image33.pn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png"/><Relationship Id="rId14" Type="http://schemas.microsoft.com/office/2007/relationships/hdphoto" Target="../media/hdphoto12.wdp"/></Relationships>
</file>

<file path=ppt/slides/_rels/slide18.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4.wdp"/><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gif"/><Relationship Id="rId4" Type="http://schemas.openxmlformats.org/officeDocument/2006/relationships/image" Target="../media/image7.gif"/></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4.png"/><Relationship Id="rId10" Type="http://schemas.microsoft.com/office/2007/relationships/hdphoto" Target="../media/hdphoto16.wdp"/><Relationship Id="rId4" Type="http://schemas.openxmlformats.org/officeDocument/2006/relationships/image" Target="../media/image43.png"/><Relationship Id="rId9"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17.wdp"/><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jakevdp.github.io/PythonDataScienceHandbook/" TargetMode="External"/><Relationship Id="rId2" Type="http://schemas.openxmlformats.org/officeDocument/2006/relationships/hyperlink" Target="https://towardsdatascience.com/a-one-stop-shop-for-principal-component-analysis-5582fb7e0a9c" TargetMode="External"/><Relationship Id="rId1" Type="http://schemas.openxmlformats.org/officeDocument/2006/relationships/slideLayout" Target="../slideLayouts/slideLayout2.xml"/><Relationship Id="rId5" Type="http://schemas.openxmlformats.org/officeDocument/2006/relationships/hyperlink" Target="https://www.youtube.com/watch?v=Ao_iYZ50RNY" TargetMode="External"/><Relationship Id="rId4" Type="http://schemas.openxmlformats.org/officeDocument/2006/relationships/hyperlink" Target="https://www.youtube.com/watch?v=BfTMmoDFXyE&amp;t=33s&amp;list=WL&amp;index=63"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436178" y="4724400"/>
            <a:ext cx="8229600" cy="1938931"/>
          </a:xfrm>
        </p:spPr>
        <p:txBody>
          <a:bodyPr/>
          <a:lstStyle/>
          <a:p>
            <a:pPr marL="114300" indent="0" algn="ctr">
              <a:buNone/>
            </a:pPr>
            <a:r>
              <a:rPr lang="en-US" b="1" dirty="0" smtClean="0"/>
              <a:t>CPIS 696</a:t>
            </a:r>
          </a:p>
          <a:p>
            <a:pPr marL="114300" indent="0" algn="ctr">
              <a:buNone/>
            </a:pPr>
            <a:r>
              <a:rPr lang="en-US" b="1" dirty="0" smtClean="0"/>
              <a:t> Data Science</a:t>
            </a:r>
            <a:endParaRPr lang="en-US" b="1" dirty="0"/>
          </a:p>
          <a:p>
            <a:pPr marL="114300" indent="0" algn="ctr">
              <a:buNone/>
            </a:pPr>
            <a:r>
              <a:rPr lang="en-US" sz="2800" b="1" dirty="0">
                <a:latin typeface="Times New Roman" panose="02020603050405020304" pitchFamily="18" charset="0"/>
                <a:cs typeface="Times New Roman" panose="02020603050405020304" pitchFamily="18" charset="0"/>
              </a:rPr>
              <a:t>submitted to:</a:t>
            </a:r>
          </a:p>
          <a:p>
            <a:pPr marL="114300" indent="0" algn="ctr">
              <a:buNone/>
            </a:pPr>
            <a:r>
              <a:rPr lang="en-US" b="1" dirty="0" err="1" smtClean="0"/>
              <a:t>Dr.Gadah</a:t>
            </a:r>
            <a:r>
              <a:rPr lang="en-US" b="1" dirty="0" smtClean="0"/>
              <a:t> </a:t>
            </a:r>
            <a:r>
              <a:rPr lang="en-US" b="1" dirty="0" err="1" smtClean="0"/>
              <a:t>Alamoudi</a:t>
            </a:r>
            <a:endParaRPr lang="en-US" b="1"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289" t="70905" r="23300" b="24784"/>
          <a:stretch/>
        </p:blipFill>
        <p:spPr bwMode="auto">
          <a:xfrm>
            <a:off x="186558" y="228600"/>
            <a:ext cx="8728841"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8" name="Picture 2" descr="ÙØªÙØ¬Ø© Ø¨Ø­Ø« Ø§ÙØµÙØ± Ø¹Ù âªkauâ¬â"/>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 y="93278"/>
            <a:ext cx="3013842" cy="301384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ÙØªÙØ¬Ø© Ø¨Ø­Ø« Ø§ÙØµÙØ± Ø¹Ù âªkauâ¬â"/>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79777" y="93278"/>
            <a:ext cx="2535622" cy="3013842"/>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ÙØªÙØ¬Ø© Ø¨Ø­Ø« Ø§ÙØµÙØ± Ø¹Ù âªdata scienceâ¬â"/>
          <p:cNvPicPr>
            <a:picLocks noChangeAspect="1" noChangeArrowheads="1"/>
          </p:cNvPicPr>
          <p:nvPr/>
        </p:nvPicPr>
        <p:blipFill>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rot="21141839">
            <a:off x="2667001" y="2057400"/>
            <a:ext cx="3810000" cy="25885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9773340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Feature Elimination</a:t>
            </a:r>
            <a:endParaRPr lang="en-US" cap="none" dirty="0"/>
          </a:p>
        </p:txBody>
      </p:sp>
      <p:sp>
        <p:nvSpPr>
          <p:cNvPr id="3" name="Content Placeholder 2"/>
          <p:cNvSpPr>
            <a:spLocks noGrp="1"/>
          </p:cNvSpPr>
          <p:nvPr>
            <p:ph idx="1"/>
          </p:nvPr>
        </p:nvSpPr>
        <p:spPr>
          <a:xfrm>
            <a:off x="457200" y="2057400"/>
            <a:ext cx="8229600" cy="4373563"/>
          </a:xfrm>
        </p:spPr>
        <p:txBody>
          <a:bodyPr/>
          <a:lstStyle/>
          <a:p>
            <a:r>
              <a:rPr lang="en-US" b="1" dirty="0"/>
              <a:t>Feature elimination</a:t>
            </a:r>
            <a:r>
              <a:rPr lang="en-US" dirty="0"/>
              <a:t> is </a:t>
            </a:r>
            <a:r>
              <a:rPr lang="en-US" dirty="0" smtClean="0"/>
              <a:t>the process of reducing </a:t>
            </a:r>
            <a:r>
              <a:rPr lang="en-US" dirty="0"/>
              <a:t>the feature space by eliminating features. </a:t>
            </a:r>
          </a:p>
          <a:p>
            <a:r>
              <a:rPr lang="en-US" dirty="0"/>
              <a:t>Advantages </a:t>
            </a:r>
            <a:r>
              <a:rPr lang="en-US" dirty="0" smtClean="0"/>
              <a:t>include </a:t>
            </a:r>
            <a:r>
              <a:rPr lang="en-US" dirty="0"/>
              <a:t>simplicity and maintaining interpretability of your variables</a:t>
            </a:r>
            <a:r>
              <a:rPr lang="en-US" dirty="0" smtClean="0"/>
              <a:t>.</a:t>
            </a:r>
          </a:p>
          <a:p>
            <a:r>
              <a:rPr lang="en-US" dirty="0"/>
              <a:t>As a </a:t>
            </a:r>
            <a:r>
              <a:rPr lang="en-US" dirty="0" smtClean="0"/>
              <a:t>disadvantage you </a:t>
            </a:r>
            <a:r>
              <a:rPr lang="en-US" dirty="0"/>
              <a:t>gain no information from those variables you’ve dropped. </a:t>
            </a:r>
          </a:p>
          <a:p>
            <a:endParaRPr lang="en-US" dirty="0"/>
          </a:p>
          <a:p>
            <a:endParaRPr lang="en-US" dirty="0"/>
          </a:p>
        </p:txBody>
      </p:sp>
      <p:pic>
        <p:nvPicPr>
          <p:cNvPr id="5"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0400" y="4648200"/>
            <a:ext cx="1970942" cy="1981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73230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cap="none" dirty="0" smtClean="0"/>
              <a:t>Feature Extraction</a:t>
            </a:r>
            <a:endParaRPr lang="en-US" sz="4000" cap="none" dirty="0"/>
          </a:p>
        </p:txBody>
      </p:sp>
      <p:sp>
        <p:nvSpPr>
          <p:cNvPr id="3" name="Content Placeholder 2"/>
          <p:cNvSpPr>
            <a:spLocks noGrp="1"/>
          </p:cNvSpPr>
          <p:nvPr>
            <p:ph idx="1"/>
          </p:nvPr>
        </p:nvSpPr>
        <p:spPr>
          <a:xfrm>
            <a:off x="457200" y="1981200"/>
            <a:ext cx="8229600" cy="4373563"/>
          </a:xfrm>
        </p:spPr>
        <p:txBody>
          <a:bodyPr/>
          <a:lstStyle/>
          <a:p>
            <a:r>
              <a:rPr lang="en-US" b="1" dirty="0"/>
              <a:t>Feature </a:t>
            </a:r>
            <a:r>
              <a:rPr lang="en-US" b="1" dirty="0" smtClean="0"/>
              <a:t>extraction</a:t>
            </a:r>
            <a:r>
              <a:rPr lang="en-US" dirty="0"/>
              <a:t> </a:t>
            </a:r>
            <a:r>
              <a:rPr lang="en-US" dirty="0" smtClean="0"/>
              <a:t>is the process of creating </a:t>
            </a:r>
            <a:r>
              <a:rPr lang="en-US" dirty="0"/>
              <a:t>ten “new” independent variables from ten independent variables, where each “new” independent variable is a combination of each of the ten “old” independent variables. </a:t>
            </a:r>
            <a:endParaRPr lang="en-US" dirty="0" smtClean="0"/>
          </a:p>
          <a:p>
            <a:endParaRPr lang="en-US" dirty="0"/>
          </a:p>
        </p:txBody>
      </p:sp>
      <p:pic>
        <p:nvPicPr>
          <p:cNvPr id="4"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34200" y="4572000"/>
            <a:ext cx="1970942" cy="1981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30390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cap="none" dirty="0" smtClean="0">
                <a:solidFill>
                  <a:schemeClr val="bg2">
                    <a:lumMod val="25000"/>
                  </a:schemeClr>
                </a:solidFill>
              </a:rPr>
              <a:t>Uses of Principal </a:t>
            </a:r>
            <a:r>
              <a:rPr lang="en-US" sz="3600" b="1" cap="none" dirty="0">
                <a:solidFill>
                  <a:schemeClr val="bg2">
                    <a:lumMod val="25000"/>
                  </a:schemeClr>
                </a:solidFill>
              </a:rPr>
              <a:t>Component Analysis</a:t>
            </a:r>
            <a:endParaRPr lang="en-US" dirty="0"/>
          </a:p>
        </p:txBody>
      </p:sp>
      <p:sp>
        <p:nvSpPr>
          <p:cNvPr id="3" name="Content Placeholder 2"/>
          <p:cNvSpPr>
            <a:spLocks noGrp="1"/>
          </p:cNvSpPr>
          <p:nvPr>
            <p:ph idx="1"/>
          </p:nvPr>
        </p:nvSpPr>
        <p:spPr>
          <a:xfrm>
            <a:off x="457200" y="1676400"/>
            <a:ext cx="8976360" cy="4373563"/>
          </a:xfrm>
        </p:spPr>
        <p:txBody>
          <a:bodyPr>
            <a:normAutofit/>
          </a:bodyPr>
          <a:lstStyle/>
          <a:p>
            <a:pPr>
              <a:lnSpc>
                <a:spcPct val="90000"/>
              </a:lnSpc>
            </a:pPr>
            <a:r>
              <a:rPr lang="sv-SE" altLang="en-US" dirty="0"/>
              <a:t>Can be used to:</a:t>
            </a:r>
          </a:p>
          <a:p>
            <a:pPr lvl="1">
              <a:lnSpc>
                <a:spcPct val="90000"/>
              </a:lnSpc>
            </a:pPr>
            <a:r>
              <a:rPr lang="en-US" altLang="en-US" sz="2400" dirty="0"/>
              <a:t>Reduce number of dimensions in </a:t>
            </a:r>
            <a:r>
              <a:rPr lang="en-US" altLang="en-US" sz="2400" dirty="0" smtClean="0"/>
              <a:t>data(</a:t>
            </a:r>
            <a:r>
              <a:rPr lang="en-US" sz="2400" dirty="0"/>
              <a:t>Feature </a:t>
            </a:r>
            <a:r>
              <a:rPr lang="en-US" sz="2400" dirty="0" smtClean="0"/>
              <a:t>Elimination</a:t>
            </a:r>
            <a:r>
              <a:rPr lang="en-US" altLang="en-US" sz="2400" dirty="0" smtClean="0"/>
              <a:t>)</a:t>
            </a:r>
            <a:endParaRPr lang="en-US" altLang="en-US" sz="2400" dirty="0"/>
          </a:p>
          <a:p>
            <a:pPr lvl="1">
              <a:lnSpc>
                <a:spcPct val="90000"/>
              </a:lnSpc>
            </a:pPr>
            <a:r>
              <a:rPr lang="en-US" altLang="en-US" sz="2400" dirty="0"/>
              <a:t>Find patterns in high-dimensional </a:t>
            </a:r>
            <a:r>
              <a:rPr lang="en-US" altLang="en-US" sz="2400" dirty="0" smtClean="0"/>
              <a:t>data(</a:t>
            </a:r>
            <a:r>
              <a:rPr lang="en-US" sz="2400" dirty="0"/>
              <a:t>Feature </a:t>
            </a:r>
            <a:r>
              <a:rPr lang="en-US" sz="2400" dirty="0" smtClean="0"/>
              <a:t>Extraction</a:t>
            </a:r>
            <a:r>
              <a:rPr lang="en-US" altLang="en-US" sz="2400" dirty="0" smtClean="0"/>
              <a:t>)</a:t>
            </a:r>
            <a:endParaRPr lang="en-US" altLang="en-US" sz="2400" dirty="0"/>
          </a:p>
          <a:p>
            <a:pPr lvl="1">
              <a:lnSpc>
                <a:spcPct val="90000"/>
              </a:lnSpc>
            </a:pPr>
            <a:r>
              <a:rPr lang="en-US" altLang="en-US" sz="2400" dirty="0"/>
              <a:t>Visualize data of high </a:t>
            </a:r>
            <a:r>
              <a:rPr lang="en-US" altLang="en-US" sz="2400" dirty="0" smtClean="0"/>
              <a:t>dimensionality (Noise filtering)</a:t>
            </a:r>
          </a:p>
          <a:p>
            <a:pPr lvl="1">
              <a:lnSpc>
                <a:spcPct val="90000"/>
              </a:lnSpc>
            </a:pPr>
            <a:endParaRPr lang="en-US" altLang="en-US" sz="2400" dirty="0"/>
          </a:p>
          <a:p>
            <a:pPr>
              <a:lnSpc>
                <a:spcPct val="90000"/>
              </a:lnSpc>
            </a:pPr>
            <a:r>
              <a:rPr lang="en-US" altLang="en-US" dirty="0"/>
              <a:t>Example applications:</a:t>
            </a:r>
          </a:p>
          <a:p>
            <a:pPr lvl="1">
              <a:lnSpc>
                <a:spcPct val="90000"/>
              </a:lnSpc>
            </a:pPr>
            <a:r>
              <a:rPr lang="en-US" altLang="en-US" sz="2400" dirty="0"/>
              <a:t>Face recognition</a:t>
            </a:r>
          </a:p>
          <a:p>
            <a:pPr lvl="1">
              <a:lnSpc>
                <a:spcPct val="90000"/>
              </a:lnSpc>
            </a:pPr>
            <a:r>
              <a:rPr lang="en-US" altLang="en-US" sz="2400" dirty="0"/>
              <a:t>Image compression</a:t>
            </a:r>
          </a:p>
          <a:p>
            <a:pPr lvl="1">
              <a:lnSpc>
                <a:spcPct val="90000"/>
              </a:lnSpc>
            </a:pPr>
            <a:r>
              <a:rPr lang="en-US" altLang="en-US" sz="2400" dirty="0"/>
              <a:t>Gene expression </a:t>
            </a:r>
            <a:r>
              <a:rPr lang="en-US" altLang="en-US" sz="2400" dirty="0" smtClean="0"/>
              <a:t>analysis</a:t>
            </a:r>
          </a:p>
          <a:p>
            <a:pPr lvl="1">
              <a:lnSpc>
                <a:spcPct val="90000"/>
              </a:lnSpc>
            </a:pPr>
            <a:endParaRPr lang="en-US" altLang="en-US" sz="2400" dirty="0"/>
          </a:p>
          <a:p>
            <a:endParaRPr lang="en-US" dirty="0"/>
          </a:p>
          <a:p>
            <a:endParaRPr lang="en-US" dirty="0"/>
          </a:p>
        </p:txBody>
      </p:sp>
      <p:pic>
        <p:nvPicPr>
          <p:cNvPr id="4"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57818" y="4861560"/>
            <a:ext cx="1970942" cy="1981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58214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When Should I Use PCA?</a:t>
            </a:r>
            <a:endParaRPr lang="en-US" cap="none" dirty="0"/>
          </a:p>
        </p:txBody>
      </p:sp>
      <p:sp>
        <p:nvSpPr>
          <p:cNvPr id="5" name="Content Placeholder 2"/>
          <p:cNvSpPr txBox="1">
            <a:spLocks/>
          </p:cNvSpPr>
          <p:nvPr/>
        </p:nvSpPr>
        <p:spPr>
          <a:xfrm>
            <a:off x="609600" y="1962539"/>
            <a:ext cx="8229600" cy="4373563"/>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r>
              <a:rPr lang="en-US" dirty="0" smtClean="0"/>
              <a:t>Do you want to reduce the number of variables, but aren’t able to identify variables to completely remove from consideration?</a:t>
            </a:r>
          </a:p>
          <a:p>
            <a:r>
              <a:rPr lang="en-US" dirty="0" smtClean="0"/>
              <a:t>Do you want to ensure your variables are independent of one another?</a:t>
            </a:r>
          </a:p>
          <a:p>
            <a:r>
              <a:rPr lang="en-US" dirty="0" smtClean="0"/>
              <a:t>Are you comfortable making your independent variables less interpretable?</a:t>
            </a:r>
          </a:p>
        </p:txBody>
      </p:sp>
      <p:pic>
        <p:nvPicPr>
          <p:cNvPr id="6"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1117811">
            <a:off x="6867485" y="4876800"/>
            <a:ext cx="1690851" cy="16996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55080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PCA work?</a:t>
            </a:r>
            <a:endParaRPr lang="en-US" dirty="0"/>
          </a:p>
        </p:txBody>
      </p:sp>
      <p:sp>
        <p:nvSpPr>
          <p:cNvPr id="4" name="Content Placeholder 3"/>
          <p:cNvSpPr>
            <a:spLocks noGrp="1"/>
          </p:cNvSpPr>
          <p:nvPr>
            <p:ph idx="1"/>
          </p:nvPr>
        </p:nvSpPr>
        <p:spPr/>
        <p:txBody>
          <a:bodyPr/>
          <a:lstStyle/>
          <a:p>
            <a:endParaRPr lang="en-US" dirty="0" smtClean="0"/>
          </a:p>
          <a:p>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00225"/>
            <a:ext cx="7496175" cy="162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t="2789"/>
          <a:stretch/>
        </p:blipFill>
        <p:spPr bwMode="auto">
          <a:xfrm>
            <a:off x="4800600" y="3037745"/>
            <a:ext cx="3763328" cy="3682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3781425" y="2881312"/>
            <a:ext cx="1266825" cy="1095375"/>
          </a:xfrm>
          <a:prstGeom prst="rect">
            <a:avLst/>
          </a:prstGeom>
          <a:noFill/>
          <a:ln w="28575">
            <a:solidFill>
              <a:srgbClr val="92D050"/>
            </a:solidFill>
            <a:miter lim="800000"/>
            <a:headEnd/>
            <a:tailEnd/>
          </a:ln>
          <a:extLst>
            <a:ext uri="{909E8E84-426E-40DD-AFC4-6F175D3DCCD1}">
              <a14:hiddenFill xmlns:a14="http://schemas.microsoft.com/office/drawing/2010/main">
                <a:solidFill>
                  <a:schemeClr val="accent1"/>
                </a:solidFill>
              </a14:hiddenFill>
            </a:ext>
          </a:extLst>
        </p:spPr>
      </p:pic>
      <p:sp>
        <p:nvSpPr>
          <p:cNvPr id="7" name="Content Placeholder 2"/>
          <p:cNvSpPr txBox="1">
            <a:spLocks/>
          </p:cNvSpPr>
          <p:nvPr/>
        </p:nvSpPr>
        <p:spPr>
          <a:xfrm>
            <a:off x="485192" y="3810000"/>
            <a:ext cx="3429000" cy="2620963"/>
          </a:xfrm>
          <a:prstGeom prst="rect">
            <a:avLst/>
          </a:prstGeom>
          <a:solidFill>
            <a:schemeClr val="accent6">
              <a:lumMod val="40000"/>
              <a:lumOff val="60000"/>
            </a:schemeClr>
          </a:solidFill>
          <a:ln w="28575">
            <a:solidFill>
              <a:schemeClr val="accent6">
                <a:lumMod val="75000"/>
              </a:schemeClr>
            </a:solidFill>
            <a:miter lim="800000"/>
            <a:headEnd/>
            <a:tailEnd/>
          </a:ln>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r>
              <a:rPr lang="en-US" dirty="0" smtClean="0"/>
              <a:t>N=10</a:t>
            </a:r>
          </a:p>
          <a:p>
            <a:r>
              <a:rPr lang="en-US" dirty="0" smtClean="0"/>
              <a:t>P=2</a:t>
            </a:r>
          </a:p>
          <a:p>
            <a:r>
              <a:rPr lang="en-US" dirty="0" smtClean="0"/>
              <a:t>Correlation=0.93 </a:t>
            </a:r>
            <a:r>
              <a:rPr lang="en-US" dirty="0" smtClean="0"/>
              <a:t>(Strong positive correlation)(high redundancy)</a:t>
            </a:r>
          </a:p>
          <a:p>
            <a:endParaRPr lang="en-US" dirty="0"/>
          </a:p>
        </p:txBody>
      </p:sp>
    </p:spTree>
    <p:extLst>
      <p:ext uri="{BB962C8B-B14F-4D97-AF65-F5344CB8AC3E}">
        <p14:creationId xmlns:p14="http://schemas.microsoft.com/office/powerpoint/2010/main" val="4140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4" name="Picture 6"/>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381000" y="2290762"/>
            <a:ext cx="7772400" cy="1286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505324" y="2273656"/>
            <a:ext cx="4410075"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rotWithShape="1">
          <a:blip r:embed="rId5">
            <a:duotone>
              <a:prstClr val="black"/>
              <a:schemeClr val="accent2">
                <a:tint val="45000"/>
                <a:satMod val="400000"/>
              </a:schemeClr>
            </a:duotone>
            <a:extLst>
              <a:ext uri="{28A0092B-C50C-407E-A947-70E740481C1C}">
                <a14:useLocalDpi xmlns:a14="http://schemas.microsoft.com/office/drawing/2010/main" val="0"/>
              </a:ext>
            </a:extLst>
          </a:blip>
          <a:srcRect l="44510" t="55000" r="30166" b="18499"/>
          <a:stretch/>
        </p:blipFill>
        <p:spPr bwMode="auto">
          <a:xfrm>
            <a:off x="701040" y="4201403"/>
            <a:ext cx="3294993" cy="1938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38289" t="70905" r="23300" b="24784"/>
          <a:stretch/>
        </p:blipFill>
        <p:spPr bwMode="auto">
          <a:xfrm>
            <a:off x="186558" y="228600"/>
            <a:ext cx="8728841" cy="1371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Grp="1" noChangeAspect="1" noChangeArrowheads="1"/>
          </p:cNvPicPr>
          <p:nvPr>
            <p:ph idx="1"/>
          </p:nvPr>
        </p:nvPicPr>
        <p:blipFill rotWithShape="1">
          <a:blip r:embed="rId7">
            <a:extLst>
              <a:ext uri="{BEBA8EAE-BF5A-486C-A8C5-ECC9F3942E4B}">
                <a14:imgProps xmlns:a14="http://schemas.microsoft.com/office/drawing/2010/main">
                  <a14:imgLayer r:embed="rId8">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t="6956" r="1555" b="44930"/>
          <a:stretch/>
        </p:blipFill>
        <p:spPr bwMode="auto">
          <a:xfrm>
            <a:off x="178782" y="381000"/>
            <a:ext cx="8641555" cy="1604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140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8" name="Picture 6"/>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427633" y="2323687"/>
            <a:ext cx="3479349" cy="1397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332241" y="2362200"/>
            <a:ext cx="3458618" cy="1320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8289" t="70905" r="23300" b="24784"/>
          <a:stretch/>
        </p:blipFill>
        <p:spPr bwMode="auto">
          <a:xfrm>
            <a:off x="125238" y="284109"/>
            <a:ext cx="8866362" cy="1371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37946" t="26582" r="15162" b="50538"/>
          <a:stretch/>
        </p:blipFill>
        <p:spPr bwMode="auto">
          <a:xfrm>
            <a:off x="723576" y="315211"/>
            <a:ext cx="7669685" cy="1673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7"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1494" y="3962400"/>
            <a:ext cx="6638925" cy="160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464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5823" t="60069" r="43753" b="26096"/>
          <a:stretch/>
        </p:blipFill>
        <p:spPr bwMode="auto">
          <a:xfrm>
            <a:off x="383380" y="2147949"/>
            <a:ext cx="5845266" cy="132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US"/>
          </a:p>
        </p:txBody>
      </p:sp>
      <p:pic>
        <p:nvPicPr>
          <p:cNvPr id="4101" name="Picture 5"/>
          <p:cNvPicPr>
            <a:picLocks noChangeAspect="1" noChangeArrowheads="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l="13992" t="52281" r="51020" b="26709"/>
          <a:stretch/>
        </p:blipFill>
        <p:spPr bwMode="auto">
          <a:xfrm>
            <a:off x="2590800" y="4409122"/>
            <a:ext cx="4552545" cy="1536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1053638" y="2733597"/>
            <a:ext cx="3514725" cy="341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7" name="Picture 11"/>
          <p:cNvPicPr>
            <a:picLocks noChangeAspect="1" noChangeArrowheads="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5017" y="4800600"/>
            <a:ext cx="8632031"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1632" t="50000" r="43050" b="14655"/>
          <a:stretch/>
        </p:blipFill>
        <p:spPr bwMode="auto">
          <a:xfrm>
            <a:off x="3022352" y="3700819"/>
            <a:ext cx="5896303" cy="2585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l="38289" t="70905" r="23300" b="24784"/>
          <a:stretch/>
        </p:blipFill>
        <p:spPr bwMode="auto">
          <a:xfrm>
            <a:off x="125238" y="228599"/>
            <a:ext cx="8866362" cy="1427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138" y="228598"/>
            <a:ext cx="8161062" cy="1066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11">
            <a:extLst>
              <a:ext uri="{BEBA8EAE-BF5A-486C-A8C5-ECC9F3942E4B}">
                <a14:imgProps xmlns:a14="http://schemas.microsoft.com/office/drawing/2010/main">
                  <a14:imgLayer r:embed="rId12">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512928" y="518028"/>
            <a:ext cx="3457575"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13">
            <a:extLst>
              <a:ext uri="{BEBA8EAE-BF5A-486C-A8C5-ECC9F3942E4B}">
                <a14:imgProps xmlns:a14="http://schemas.microsoft.com/office/drawing/2010/main">
                  <a14:imgLayer r:embed="rId1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5165173" y="1003838"/>
            <a:ext cx="3571875" cy="330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p:txBody>
          <a:bodyPr/>
          <a:lstStyle/>
          <a:p>
            <a:endParaRPr lang="en-US"/>
          </a:p>
        </p:txBody>
      </p:sp>
      <p:pic>
        <p:nvPicPr>
          <p:cNvPr id="4108" name="Picture 12"/>
          <p:cNvPicPr>
            <a:picLocks noChangeAspect="1" noChangeArrowheads="1"/>
          </p:cNvPicPr>
          <p:nvPr/>
        </p:nvPicPr>
        <p:blipFill>
          <a:blip r:embed="rId15">
            <a:extLst>
              <a:ext uri="{BEBA8EAE-BF5A-486C-A8C5-ECC9F3942E4B}">
                <a14:imgProps xmlns:a14="http://schemas.microsoft.com/office/drawing/2010/main">
                  <a14:imgLayer r:embed="rId16">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4266741" y="2349702"/>
            <a:ext cx="4588182" cy="1119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910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0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0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3"/>
          <p:cNvPicPr>
            <a:picLocks noChangeAspect="1" noChangeArrowheads="1"/>
          </p:cNvPicPr>
          <p:nvPr/>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l="63376" b="76990"/>
          <a:stretch/>
        </p:blipFill>
        <p:spPr bwMode="auto">
          <a:xfrm>
            <a:off x="1524000" y="2085893"/>
            <a:ext cx="3962400" cy="140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0219" t="38389" r="34043" b="25791"/>
          <a:stretch/>
        </p:blipFill>
        <p:spPr bwMode="auto">
          <a:xfrm>
            <a:off x="457200" y="3608662"/>
            <a:ext cx="7252139" cy="2620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8" name="Picture 8"/>
          <p:cNvPicPr>
            <a:picLocks noChangeAspect="1" noChangeArrowheads="1"/>
          </p:cNvPicPr>
          <p:nvPr/>
        </p:nvPicPr>
        <p:blipFill>
          <a:blip r:embed="rId4">
            <a:clrChange>
              <a:clrFrom>
                <a:srgbClr val="FFFDFF"/>
              </a:clrFrom>
              <a:clrTo>
                <a:srgbClr val="FFFDFF">
                  <a:alpha val="0"/>
                </a:srgbClr>
              </a:clrTo>
            </a:clrChang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5257800" y="3327633"/>
            <a:ext cx="1943100" cy="562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38289" t="70905" r="23300" b="24784"/>
          <a:stretch/>
        </p:blipFill>
        <p:spPr bwMode="auto">
          <a:xfrm>
            <a:off x="228599" y="283614"/>
            <a:ext cx="8783725" cy="1371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28600" y="303159"/>
            <a:ext cx="8701088"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846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149" t="19396" r="9123" b="52156"/>
          <a:stretch/>
        </p:blipFill>
        <p:spPr bwMode="auto">
          <a:xfrm>
            <a:off x="-228600" y="1418895"/>
            <a:ext cx="10893972" cy="2081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8642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7443" y="5562600"/>
            <a:ext cx="8458200" cy="762000"/>
          </a:xfrm>
        </p:spPr>
        <p:txBody>
          <a:bodyPr>
            <a:noAutofit/>
          </a:bodyPr>
          <a:lstStyle/>
          <a:p>
            <a:r>
              <a:rPr lang="en-US" sz="2800" b="1" cap="none" dirty="0" smtClean="0">
                <a:solidFill>
                  <a:schemeClr val="bg2">
                    <a:lumMod val="10000"/>
                  </a:schemeClr>
                </a:solidFill>
                <a:latin typeface="Times New Roman" panose="02020603050405020304" pitchFamily="18" charset="0"/>
                <a:cs typeface="Times New Roman" panose="02020603050405020304" pitchFamily="18" charset="0"/>
              </a:rPr>
              <a:t>presented by </a:t>
            </a:r>
          </a:p>
          <a:p>
            <a:r>
              <a:rPr lang="en-US" sz="2200" b="1" cap="none" dirty="0" smtClean="0">
                <a:solidFill>
                  <a:schemeClr val="bg2">
                    <a:lumMod val="10000"/>
                  </a:schemeClr>
                </a:solidFill>
                <a:latin typeface="Times New Roman" panose="02020603050405020304" pitchFamily="18" charset="0"/>
                <a:cs typeface="Times New Roman" panose="02020603050405020304" pitchFamily="18" charset="0"/>
              </a:rPr>
              <a:t>Safaa </a:t>
            </a:r>
            <a:r>
              <a:rPr lang="en-US" sz="2200" b="1" cap="none" dirty="0" err="1" smtClean="0">
                <a:solidFill>
                  <a:schemeClr val="bg2">
                    <a:lumMod val="10000"/>
                  </a:schemeClr>
                </a:solidFill>
                <a:latin typeface="Times New Roman" panose="02020603050405020304" pitchFamily="18" charset="0"/>
                <a:cs typeface="Times New Roman" panose="02020603050405020304" pitchFamily="18" charset="0"/>
              </a:rPr>
              <a:t>Alaktheri</a:t>
            </a:r>
            <a:r>
              <a:rPr lang="en-US" sz="2200" b="1" cap="none" dirty="0">
                <a:solidFill>
                  <a:schemeClr val="bg2">
                    <a:lumMod val="10000"/>
                  </a:schemeClr>
                </a:solidFill>
                <a:latin typeface="Times New Roman" panose="02020603050405020304" pitchFamily="18" charset="0"/>
                <a:cs typeface="Times New Roman" panose="02020603050405020304" pitchFamily="18" charset="0"/>
              </a:rPr>
              <a:t> </a:t>
            </a:r>
            <a:r>
              <a:rPr lang="en-US" sz="2200" b="1" cap="none" dirty="0" smtClean="0">
                <a:solidFill>
                  <a:schemeClr val="bg2">
                    <a:lumMod val="10000"/>
                  </a:schemeClr>
                </a:solidFill>
                <a:latin typeface="Times New Roman" panose="02020603050405020304" pitchFamily="18" charset="0"/>
                <a:cs typeface="Times New Roman" panose="02020603050405020304" pitchFamily="18" charset="0"/>
              </a:rPr>
              <a:t>               </a:t>
            </a:r>
            <a:r>
              <a:rPr lang="en-US" sz="2200" b="1" cap="none" dirty="0" err="1" smtClean="0">
                <a:solidFill>
                  <a:schemeClr val="bg2">
                    <a:lumMod val="10000"/>
                  </a:schemeClr>
                </a:solidFill>
                <a:latin typeface="Times New Roman" panose="02020603050405020304" pitchFamily="18" charset="0"/>
                <a:cs typeface="Times New Roman" panose="02020603050405020304" pitchFamily="18" charset="0"/>
              </a:rPr>
              <a:t>Samah</a:t>
            </a:r>
            <a:r>
              <a:rPr lang="en-US" sz="2200" b="1" cap="none" dirty="0" smtClean="0">
                <a:solidFill>
                  <a:schemeClr val="bg2">
                    <a:lumMod val="10000"/>
                  </a:schemeClr>
                </a:solidFill>
                <a:latin typeface="Times New Roman" panose="02020603050405020304" pitchFamily="18" charset="0"/>
                <a:cs typeface="Times New Roman" panose="02020603050405020304" pitchFamily="18" charset="0"/>
              </a:rPr>
              <a:t> </a:t>
            </a:r>
            <a:r>
              <a:rPr lang="en-US" sz="2200" b="1" cap="none" dirty="0" err="1">
                <a:solidFill>
                  <a:schemeClr val="bg2">
                    <a:lumMod val="10000"/>
                  </a:schemeClr>
                </a:solidFill>
                <a:latin typeface="Times New Roman" panose="02020603050405020304" pitchFamily="18" charset="0"/>
                <a:cs typeface="Times New Roman" panose="02020603050405020304" pitchFamily="18" charset="0"/>
              </a:rPr>
              <a:t>A</a:t>
            </a:r>
            <a:r>
              <a:rPr lang="en-US" sz="2200" b="1" cap="none" dirty="0" err="1" smtClean="0">
                <a:solidFill>
                  <a:schemeClr val="bg2">
                    <a:lumMod val="10000"/>
                  </a:schemeClr>
                </a:solidFill>
                <a:latin typeface="Times New Roman" panose="02020603050405020304" pitchFamily="18" charset="0"/>
                <a:cs typeface="Times New Roman" panose="02020603050405020304" pitchFamily="18" charset="0"/>
              </a:rPr>
              <a:t>bass</a:t>
            </a:r>
            <a:endParaRPr lang="en-US" sz="2200" b="1" cap="none"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ctrTitle"/>
          </p:nvPr>
        </p:nvSpPr>
        <p:spPr>
          <a:xfrm>
            <a:off x="152400" y="3657600"/>
            <a:ext cx="7772400" cy="1470025"/>
          </a:xfrm>
        </p:spPr>
        <p:txBody>
          <a:bodyPr/>
          <a:lstStyle/>
          <a:p>
            <a:r>
              <a:rPr lang="en-US" b="1" dirty="0">
                <a:solidFill>
                  <a:schemeClr val="bg2">
                    <a:lumMod val="25000"/>
                  </a:schemeClr>
                </a:solidFill>
              </a:rPr>
              <a:t>Principal Component </a:t>
            </a:r>
            <a:r>
              <a:rPr lang="en-US" b="1" dirty="0" smtClean="0">
                <a:solidFill>
                  <a:schemeClr val="bg2">
                    <a:lumMod val="25000"/>
                  </a:schemeClr>
                </a:solidFill>
              </a:rPr>
              <a:t>Analysis (PCA)</a:t>
            </a:r>
            <a:r>
              <a:rPr lang="en-US" b="1" dirty="0">
                <a:solidFill>
                  <a:schemeClr val="bg2">
                    <a:lumMod val="25000"/>
                  </a:schemeClr>
                </a:solidFill>
              </a:rPr>
              <a:t/>
            </a:r>
            <a:br>
              <a:rPr lang="en-US" b="1" dirty="0">
                <a:solidFill>
                  <a:schemeClr val="bg2">
                    <a:lumMod val="25000"/>
                  </a:schemeClr>
                </a:solidFill>
              </a:rPr>
            </a:br>
            <a:endParaRPr lang="en-US" dirty="0">
              <a:solidFill>
                <a:schemeClr val="bg2">
                  <a:lumMod val="25000"/>
                </a:schemeClr>
              </a:solidFill>
            </a:endParaRPr>
          </a:p>
        </p:txBody>
      </p:sp>
      <p:pic>
        <p:nvPicPr>
          <p:cNvPr id="5123"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799" y="304800"/>
            <a:ext cx="2514601" cy="21336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5125" name="Picture 5" descr="ÙØªÙØ¬Ø© Ø¨Ø­Ø« Ø§ÙØµÙØ± Ø¹Ù âªprincipal component analysis GIFâ¬â"/>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4599" y="304800"/>
            <a:ext cx="2542179" cy="213360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5127" name="Picture 7" descr="ÙØªÙØ¬Ø© Ø¨Ø­Ø« Ø§ÙØµÙØ± Ø¹Ù âªprincipal component analysis GIFâ¬â"/>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81362" y="304801"/>
            <a:ext cx="2670362" cy="21336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Tree>
    <p:extLst>
      <p:ext uri="{BB962C8B-B14F-4D97-AF65-F5344CB8AC3E}">
        <p14:creationId xmlns:p14="http://schemas.microsoft.com/office/powerpoint/2010/main" val="2980728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289" t="70905" r="23300" b="24784"/>
          <a:stretch/>
        </p:blipFill>
        <p:spPr bwMode="auto">
          <a:xfrm>
            <a:off x="228599" y="283614"/>
            <a:ext cx="8783725" cy="1371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505661" y="404086"/>
            <a:ext cx="8229600" cy="5202787"/>
          </a:xfrm>
        </p:spPr>
        <p:txBody>
          <a:bodyPr>
            <a:normAutofit fontScale="92500" lnSpcReduction="10000"/>
          </a:bodyPr>
          <a:lstStyle/>
          <a:p>
            <a:pPr marL="114300" indent="0">
              <a:buNone/>
            </a:pPr>
            <a:r>
              <a:rPr lang="en-US" b="1" dirty="0" smtClean="0"/>
              <a:t>we </a:t>
            </a:r>
            <a:r>
              <a:rPr lang="en-US" b="1" dirty="0"/>
              <a:t>need to determine how many features to keep versus how many to drop. There are three common methods to determine </a:t>
            </a:r>
            <a:r>
              <a:rPr lang="en-US" b="1" dirty="0" smtClean="0"/>
              <a:t>:</a:t>
            </a:r>
          </a:p>
          <a:p>
            <a:pPr marL="114300" indent="0">
              <a:buNone/>
            </a:pPr>
            <a:endParaRPr lang="en-US" dirty="0"/>
          </a:p>
          <a:p>
            <a:r>
              <a:rPr lang="en-US" b="1" dirty="0"/>
              <a:t>Method </a:t>
            </a:r>
            <a:r>
              <a:rPr lang="en-US" b="1" dirty="0" smtClean="0"/>
              <a:t>1 </a:t>
            </a:r>
            <a:r>
              <a:rPr lang="en-US" dirty="0" smtClean="0"/>
              <a:t>if </a:t>
            </a:r>
            <a:r>
              <a:rPr lang="en-US" dirty="0"/>
              <a:t>I want to </a:t>
            </a:r>
            <a:r>
              <a:rPr lang="en-US" dirty="0" smtClean="0"/>
              <a:t>represent </a:t>
            </a:r>
            <a:r>
              <a:rPr lang="en-US" dirty="0"/>
              <a:t>things in two </a:t>
            </a:r>
            <a:r>
              <a:rPr lang="en-US" dirty="0" err="1" smtClean="0"/>
              <a:t>dimensions,I</a:t>
            </a:r>
            <a:r>
              <a:rPr lang="en-US" dirty="0" smtClean="0"/>
              <a:t> only </a:t>
            </a:r>
            <a:r>
              <a:rPr lang="en-US" dirty="0"/>
              <a:t>keep two features. </a:t>
            </a:r>
            <a:endParaRPr lang="en-US" dirty="0" smtClean="0"/>
          </a:p>
          <a:p>
            <a:pPr marL="114300" indent="0">
              <a:buNone/>
            </a:pPr>
            <a:endParaRPr lang="en-US" dirty="0" smtClean="0"/>
          </a:p>
          <a:p>
            <a:r>
              <a:rPr lang="en-US" b="1" dirty="0"/>
              <a:t>Method 2</a:t>
            </a:r>
            <a:r>
              <a:rPr lang="en-US" dirty="0"/>
              <a:t>: Calculate the</a:t>
            </a:r>
            <a:r>
              <a:rPr lang="en-US" dirty="0">
                <a:solidFill>
                  <a:schemeClr val="tx1"/>
                </a:solidFill>
              </a:rPr>
              <a:t>  </a:t>
            </a:r>
            <a:r>
              <a:rPr lang="en-US" dirty="0">
                <a:solidFill>
                  <a:schemeClr val="tx1">
                    <a:lumMod val="65000"/>
                    <a:lumOff val="35000"/>
                  </a:schemeClr>
                </a:solidFill>
              </a:rPr>
              <a:t>proportion of variance </a:t>
            </a:r>
            <a:r>
              <a:rPr lang="en-US" dirty="0"/>
              <a:t>for each feature, pick a threshold, and add features until you hit that threshold. </a:t>
            </a:r>
            <a:endParaRPr lang="en-US" dirty="0" smtClean="0"/>
          </a:p>
          <a:p>
            <a:pPr marL="114300" indent="0">
              <a:buNone/>
            </a:pPr>
            <a:endParaRPr lang="en-US" dirty="0" smtClean="0"/>
          </a:p>
          <a:p>
            <a:r>
              <a:rPr lang="en-US" b="1" dirty="0" smtClean="0"/>
              <a:t>Method 3</a:t>
            </a:r>
            <a:r>
              <a:rPr lang="en-US" dirty="0"/>
              <a:t>: Calculate the proportion of variance explained for each feature, sort features by proportion of variance and plot the cumulative proportion of </a:t>
            </a:r>
            <a:r>
              <a:rPr lang="en-US" dirty="0" smtClean="0"/>
              <a:t>variance(</a:t>
            </a:r>
            <a:r>
              <a:rPr lang="en-US" dirty="0"/>
              <a:t> scree plot</a:t>
            </a:r>
            <a:r>
              <a:rPr lang="en-US" dirty="0" smtClean="0"/>
              <a:t>). </a:t>
            </a:r>
            <a:endParaRPr lang="en-US" dirty="0"/>
          </a:p>
          <a:p>
            <a:endParaRPr lang="en-US" dirty="0"/>
          </a:p>
          <a:p>
            <a:endParaRPr lang="en-US" dirty="0" smtClean="0"/>
          </a:p>
          <a:p>
            <a:endParaRPr lang="en-US" dirty="0"/>
          </a:p>
          <a:p>
            <a:endParaRPr lang="en-US" dirty="0"/>
          </a:p>
          <a:p>
            <a:endParaRPr lang="en-US" dirty="0"/>
          </a:p>
          <a:p>
            <a:endParaRPr lang="en-US" dirty="0"/>
          </a:p>
        </p:txBody>
      </p:sp>
      <p:pic>
        <p:nvPicPr>
          <p:cNvPr id="13314" name="Picture 2" descr="ÙØªÙØ¬Ø© Ø¨Ø­Ø« Ø§ÙØµÙØ± Ø¹Ù âªmethodsâ¬â"/>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5064675"/>
            <a:ext cx="2214563" cy="176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5989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289" t="70905" r="23300" b="24784"/>
          <a:stretch/>
        </p:blipFill>
        <p:spPr bwMode="auto">
          <a:xfrm>
            <a:off x="228599" y="283614"/>
            <a:ext cx="8783725" cy="1371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11405" t="28574" r="47649" b="13930"/>
          <a:stretch/>
        </p:blipFill>
        <p:spPr bwMode="auto">
          <a:xfrm>
            <a:off x="457200" y="283614"/>
            <a:ext cx="8229600" cy="6421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0050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2" name="Picture 4"/>
          <p:cNvPicPr>
            <a:picLocks noGrp="1" noChangeAspect="1" noChangeArrowheads="1"/>
          </p:cNvPicPr>
          <p:nvPr>
            <p:ph idx="1"/>
          </p:nvPr>
        </p:nvPicPr>
        <p:blipFill>
          <a:blip r:embed="rId2">
            <a:clrChange>
              <a:clrFrom>
                <a:srgbClr val="FFFDFF"/>
              </a:clrFrom>
              <a:clrTo>
                <a:srgbClr val="FFFD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9949" y="1655213"/>
            <a:ext cx="1990725"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3">
            <a:clrChange>
              <a:clrFrom>
                <a:srgbClr val="FFFDFF"/>
              </a:clrFrom>
              <a:clrTo>
                <a:srgbClr val="FFFD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3633" y="2905125"/>
            <a:ext cx="220980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1399" y="3810000"/>
            <a:ext cx="18192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8383" y="2455344"/>
            <a:ext cx="240030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38289" t="70905" r="23300" b="24784"/>
          <a:stretch/>
        </p:blipFill>
        <p:spPr bwMode="auto">
          <a:xfrm>
            <a:off x="228599" y="283614"/>
            <a:ext cx="8783725" cy="1371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815" y="292945"/>
            <a:ext cx="8514185" cy="136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9" name="Picture 11"/>
          <p:cNvPicPr>
            <a:picLocks noChangeAspect="1" noChangeArrowheads="1"/>
          </p:cNvPicPr>
          <p:nvPr/>
        </p:nvPicPr>
        <p:blipFill>
          <a:blip r:embed="rId8">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657600" y="1134253"/>
            <a:ext cx="4924425"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6" name="Picture 8"/>
          <p:cNvPicPr>
            <a:picLocks noChangeAspect="1" noChangeArrowheads="1"/>
          </p:cNvPicPr>
          <p:nvPr/>
        </p:nvPicPr>
        <p:blipFill>
          <a:blip r:embed="rId9">
            <a:extLst>
              <a:ext uri="{BEBA8EAE-BF5A-486C-A8C5-ECC9F3942E4B}">
                <a14:imgProps xmlns:a14="http://schemas.microsoft.com/office/drawing/2010/main">
                  <a14:imgLayer r:embed="rId10">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838200" y="3163078"/>
            <a:ext cx="79248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729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289" t="70905" r="23300" b="24784"/>
          <a:stretch/>
        </p:blipFill>
        <p:spPr bwMode="auto">
          <a:xfrm>
            <a:off x="228599" y="283614"/>
            <a:ext cx="8783725" cy="1371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918082" y="314324"/>
            <a:ext cx="6082918"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27394" t="38775" r="30734" b="34949"/>
          <a:stretch/>
        </p:blipFill>
        <p:spPr bwMode="auto">
          <a:xfrm>
            <a:off x="228599" y="3657600"/>
            <a:ext cx="8428800" cy="2973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228599" y="283614"/>
            <a:ext cx="8020050" cy="369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875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Notes</a:t>
            </a:r>
            <a:endParaRPr lang="en-US" b="1" dirty="0"/>
          </a:p>
        </p:txBody>
      </p:sp>
      <p:sp>
        <p:nvSpPr>
          <p:cNvPr id="3" name="Content Placeholder 2"/>
          <p:cNvSpPr>
            <a:spLocks noGrp="1"/>
          </p:cNvSpPr>
          <p:nvPr>
            <p:ph idx="1"/>
          </p:nvPr>
        </p:nvSpPr>
        <p:spPr/>
        <p:txBody>
          <a:bodyPr/>
          <a:lstStyle/>
          <a:p>
            <a:r>
              <a:rPr lang="en-US" dirty="0"/>
              <a:t>each of the “new” variables after PCA are all independent of one another. This is a benefit because the assumptions of a linear model require our independent variables to be independent of one another. If we decide to fit a linear regression model with these “new”, this assumption will necessarily be satisfied.</a:t>
            </a:r>
          </a:p>
          <a:p>
            <a:pPr marL="114300" indent="0">
              <a:buNone/>
            </a:pPr>
            <a:r>
              <a:rPr lang="en-US" dirty="0"/>
              <a:t/>
            </a:r>
            <a:br>
              <a:rPr lang="en-US" dirty="0"/>
            </a:br>
            <a:endParaRPr lang="en-US" dirty="0"/>
          </a:p>
          <a:p>
            <a:endParaRPr lang="en-US" dirty="0"/>
          </a:p>
          <a:p>
            <a:endParaRPr lang="en-US" dirty="0"/>
          </a:p>
          <a:p>
            <a:endParaRPr lang="en-US" dirty="0"/>
          </a:p>
          <a:p>
            <a:endParaRPr lang="en-US" dirty="0"/>
          </a:p>
        </p:txBody>
      </p:sp>
      <p:pic>
        <p:nvPicPr>
          <p:cNvPr id="4"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725080">
            <a:off x="6335666" y="4512273"/>
            <a:ext cx="2591697" cy="20525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40520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smtClean="0"/>
              <a:t>Weakness Of PCA</a:t>
            </a:r>
            <a:endParaRPr lang="en-US" b="1" cap="none" dirty="0"/>
          </a:p>
        </p:txBody>
      </p:sp>
      <p:sp>
        <p:nvSpPr>
          <p:cNvPr id="3" name="Content Placeholder 2"/>
          <p:cNvSpPr>
            <a:spLocks noGrp="1"/>
          </p:cNvSpPr>
          <p:nvPr>
            <p:ph idx="1"/>
          </p:nvPr>
        </p:nvSpPr>
        <p:spPr/>
        <p:txBody>
          <a:bodyPr>
            <a:normAutofit fontScale="92500"/>
          </a:bodyPr>
          <a:lstStyle/>
          <a:p>
            <a:r>
              <a:rPr lang="en-US" dirty="0"/>
              <a:t>it tends to be highly affected by outliers in the data. For this reason, many variants of PCA have been developed, many of which act to iteratively discard data points that are poorly described by the initial components. </a:t>
            </a:r>
          </a:p>
          <a:p>
            <a:endParaRPr lang="en-US" dirty="0"/>
          </a:p>
          <a:p>
            <a:r>
              <a:rPr lang="en-US" dirty="0" err="1"/>
              <a:t>Scikit</a:t>
            </a:r>
            <a:r>
              <a:rPr lang="en-US" dirty="0"/>
              <a:t>-Learn including Randomized PCA and Sparse PCA. Randomized PCA uses a non-deterministic method to quickly approximate the first few principal components in very high-dimensional data, while Sparse PCA introduces a regularization term that serves to enforce sparsity of the components. </a:t>
            </a:r>
          </a:p>
          <a:p>
            <a:endParaRPr lang="en-US" dirty="0"/>
          </a:p>
          <a:p>
            <a:endParaRPr lang="en-US" dirty="0"/>
          </a:p>
        </p:txBody>
      </p:sp>
    </p:spTree>
    <p:extLst>
      <p:ext uri="{BB962C8B-B14F-4D97-AF65-F5344CB8AC3E}">
        <p14:creationId xmlns:p14="http://schemas.microsoft.com/office/powerpoint/2010/main" val="25492106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289" t="70905" r="23300" b="24784"/>
          <a:stretch/>
        </p:blipFill>
        <p:spPr bwMode="auto">
          <a:xfrm>
            <a:off x="228599" y="283614"/>
            <a:ext cx="8783725" cy="1371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descr="ÙØªÙØ¬Ø© Ø¨Ø­Ø« Ø§ÙØµÙØ± Ø¹Ù âªideaâ¬â"/>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565631">
            <a:off x="260880" y="-20588"/>
            <a:ext cx="1447802" cy="198000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371600" y="1143000"/>
            <a:ext cx="7419137" cy="4373563"/>
          </a:xfrm>
          <a:solidFill>
            <a:schemeClr val="bg1">
              <a:lumMod val="75000"/>
            </a:schemeClr>
          </a:solidFill>
        </p:spPr>
        <p:txBody>
          <a:bodyPr/>
          <a:lstStyle/>
          <a:p>
            <a:r>
              <a:rPr lang="en-US" dirty="0" smtClean="0"/>
              <a:t>PCA </a:t>
            </a:r>
            <a:r>
              <a:rPr lang="en-US" dirty="0"/>
              <a:t>is a method that brings together</a:t>
            </a:r>
            <a:r>
              <a:rPr lang="en-US" dirty="0" smtClean="0"/>
              <a:t>:</a:t>
            </a:r>
          </a:p>
          <a:p>
            <a:pPr marL="114300" indent="0">
              <a:buNone/>
            </a:pPr>
            <a:endParaRPr lang="en-US" dirty="0"/>
          </a:p>
          <a:p>
            <a:r>
              <a:rPr lang="en-US" dirty="0"/>
              <a:t>A measure of how each variable is associated with one </a:t>
            </a:r>
            <a:r>
              <a:rPr lang="en-US" dirty="0" smtClean="0"/>
              <a:t>another </a:t>
            </a:r>
            <a:r>
              <a:rPr lang="en-US" dirty="0"/>
              <a:t>(Covariance </a:t>
            </a:r>
            <a:r>
              <a:rPr lang="en-US" dirty="0" smtClean="0"/>
              <a:t>matrix).</a:t>
            </a:r>
          </a:p>
          <a:p>
            <a:endParaRPr lang="en-US" dirty="0"/>
          </a:p>
          <a:p>
            <a:r>
              <a:rPr lang="en-US" dirty="0"/>
              <a:t>The directions in which our data are </a:t>
            </a:r>
            <a:r>
              <a:rPr lang="en-US" dirty="0" smtClean="0"/>
              <a:t>dispersed</a:t>
            </a:r>
            <a:r>
              <a:rPr lang="en-US" dirty="0"/>
              <a:t> </a:t>
            </a:r>
            <a:r>
              <a:rPr lang="en-US" dirty="0" smtClean="0"/>
              <a:t>(Eigenvectors).</a:t>
            </a:r>
          </a:p>
          <a:p>
            <a:endParaRPr lang="en-US" dirty="0"/>
          </a:p>
          <a:p>
            <a:r>
              <a:rPr lang="en-US" dirty="0"/>
              <a:t>The relative importance of these different </a:t>
            </a:r>
            <a:r>
              <a:rPr lang="en-US" dirty="0" smtClean="0"/>
              <a:t>directions</a:t>
            </a:r>
            <a:r>
              <a:rPr lang="en-US" dirty="0"/>
              <a:t> </a:t>
            </a:r>
            <a:r>
              <a:rPr lang="en-US" dirty="0" smtClean="0"/>
              <a:t>(Eigenvalues).</a:t>
            </a:r>
            <a:endParaRPr lang="en-US" dirty="0"/>
          </a:p>
          <a:p>
            <a:endParaRPr lang="en-US" dirty="0"/>
          </a:p>
          <a:p>
            <a:endParaRPr lang="en-US" dirty="0"/>
          </a:p>
        </p:txBody>
      </p:sp>
    </p:spTree>
    <p:extLst>
      <p:ext uri="{BB962C8B-B14F-4D97-AF65-F5344CB8AC3E}">
        <p14:creationId xmlns:p14="http://schemas.microsoft.com/office/powerpoint/2010/main" val="7373369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725080">
            <a:off x="6379042" y="4851299"/>
            <a:ext cx="2591697" cy="1707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ÙØªÙØ¬Ø© Ø¨Ø­Ø« Ø§ÙØµÙØ± Ø¹Ù âªpythonâ¬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09800"/>
            <a:ext cx="5356860" cy="28194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10" name="Title 9"/>
          <p:cNvSpPr>
            <a:spLocks noGrp="1"/>
          </p:cNvSpPr>
          <p:nvPr>
            <p:ph type="title"/>
          </p:nvPr>
        </p:nvSpPr>
        <p:spPr>
          <a:xfrm>
            <a:off x="426128" y="343310"/>
            <a:ext cx="8260672" cy="1169551"/>
          </a:xfrm>
          <a:prstGeom prst="rect">
            <a:avLst/>
          </a:prstGeom>
        </p:spPr>
        <p:txBody>
          <a:bodyPr>
            <a:spAutoFit/>
          </a:bodyPr>
          <a:lstStyle/>
          <a:p>
            <a:pPr lvl="0"/>
            <a:r>
              <a:rPr lang="en-US" b="1" cap="none" dirty="0" smtClean="0">
                <a:solidFill>
                  <a:schemeClr val="bg1">
                    <a:lumMod val="50000"/>
                  </a:schemeClr>
                </a:solidFill>
              </a:rPr>
              <a:t>Example Of Implementation PCA With Python</a:t>
            </a:r>
            <a:endParaRPr lang="en-US" b="1" cap="none" dirty="0">
              <a:solidFill>
                <a:schemeClr val="bg1">
                  <a:lumMod val="50000"/>
                </a:schemeClr>
              </a:solidFill>
            </a:endParaRPr>
          </a:p>
        </p:txBody>
      </p:sp>
    </p:spTree>
    <p:extLst>
      <p:ext uri="{BB962C8B-B14F-4D97-AF65-F5344CB8AC3E}">
        <p14:creationId xmlns:p14="http://schemas.microsoft.com/office/powerpoint/2010/main" val="26309431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dirty="0">
                <a:hlinkClick r:id="rId2"/>
              </a:rPr>
              <a:t>https://</a:t>
            </a:r>
            <a:r>
              <a:rPr lang="en-US" dirty="0" smtClean="0">
                <a:hlinkClick r:id="rId2"/>
              </a:rPr>
              <a:t>towardsdatascience.com/a-one-stop-shop-for-principal-component-analysis-5582fb7e0a9c</a:t>
            </a:r>
            <a:endParaRPr lang="en-US" dirty="0"/>
          </a:p>
          <a:p>
            <a:r>
              <a:rPr lang="en-US" dirty="0">
                <a:solidFill>
                  <a:srgbClr val="CCCC00"/>
                </a:solidFill>
              </a:rPr>
              <a:t>“Python Data Science Handbook | Python Data Science Handbook.” [Online]. Available: </a:t>
            </a:r>
            <a:r>
              <a:rPr lang="en-US" dirty="0">
                <a:solidFill>
                  <a:srgbClr val="CCCC00"/>
                </a:solidFill>
                <a:hlinkClick r:id="rId3"/>
              </a:rPr>
              <a:t>https://jakevdp.github.io/PythonDataScienceHandbook/</a:t>
            </a:r>
            <a:r>
              <a:rPr lang="en-US" dirty="0">
                <a:solidFill>
                  <a:srgbClr val="CCCC00"/>
                </a:solidFill>
              </a:rPr>
              <a:t>. [Accessed: 17-Nov-2018].</a:t>
            </a:r>
          </a:p>
          <a:p>
            <a:r>
              <a:rPr lang="en-US" dirty="0">
                <a:solidFill>
                  <a:srgbClr val="CCCC00"/>
                </a:solidFill>
                <a:hlinkClick r:id="rId4"/>
              </a:rPr>
              <a:t>https://www.youtube.com/watch?v=BfTMm</a:t>
            </a:r>
            <a:r>
              <a:rPr lang="en-US" dirty="0" smtClean="0">
                <a:solidFill>
                  <a:srgbClr val="CCCC00"/>
                </a:solidFill>
                <a:hlinkClick r:id="rId4"/>
              </a:rPr>
              <a:t>oDFXyE&amp;t=33s&amp;list=WL&amp;index=63</a:t>
            </a:r>
            <a:endParaRPr lang="en-US" dirty="0" smtClean="0">
              <a:solidFill>
                <a:srgbClr val="CCCC00"/>
              </a:solidFill>
            </a:endParaRPr>
          </a:p>
          <a:p>
            <a:r>
              <a:rPr lang="en-US" dirty="0">
                <a:hlinkClick r:id="rId5"/>
              </a:rPr>
              <a:t>https://</a:t>
            </a:r>
            <a:r>
              <a:rPr lang="en-US" dirty="0" smtClean="0">
                <a:hlinkClick r:id="rId5"/>
              </a:rPr>
              <a:t>www.youtube.com/watch?v=Ao_iYZ50RNY</a:t>
            </a:r>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9593534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cap="none" dirty="0" smtClean="0"/>
              <a:t>Outline </a:t>
            </a:r>
            <a:endParaRPr lang="en-US" sz="4000" b="1" cap="none" dirty="0"/>
          </a:p>
        </p:txBody>
      </p:sp>
      <p:pic>
        <p:nvPicPr>
          <p:cNvPr id="4"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725080">
            <a:off x="6693636" y="4941392"/>
            <a:ext cx="2591697" cy="20525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Content Placeholder 12"/>
          <p:cNvGraphicFramePr>
            <a:graphicFrameLocks noGrp="1"/>
          </p:cNvGraphicFramePr>
          <p:nvPr>
            <p:ph idx="1"/>
            <p:extLst>
              <p:ext uri="{D42A27DB-BD31-4B8C-83A1-F6EECF244321}">
                <p14:modId xmlns:p14="http://schemas.microsoft.com/office/powerpoint/2010/main" val="2379030170"/>
              </p:ext>
            </p:extLst>
          </p:nvPr>
        </p:nvGraphicFramePr>
        <p:xfrm>
          <a:off x="457200" y="1752600"/>
          <a:ext cx="8229600" cy="4373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624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idx="1"/>
          </p:nvPr>
        </p:nvSpPr>
        <p:spPr/>
        <p:txBody>
          <a:bodyPr/>
          <a:lstStyle/>
          <a:p>
            <a:endParaRPr lang="en-US"/>
          </a:p>
        </p:txBody>
      </p:sp>
      <p:pic>
        <p:nvPicPr>
          <p:cNvPr id="4099" name="Picture 3"/>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406" b="8350"/>
          <a:stretch/>
        </p:blipFill>
        <p:spPr bwMode="auto">
          <a:xfrm>
            <a:off x="228600" y="152401"/>
            <a:ext cx="8653463" cy="6446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34751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61938" y="290513"/>
            <a:ext cx="8620125" cy="627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37484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1" name="Picture 3"/>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28600" y="266700"/>
            <a:ext cx="8686800"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76425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8" name="Picture 4"/>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28600" y="228601"/>
            <a:ext cx="8686800" cy="6281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70072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36178" y="1608083"/>
            <a:ext cx="8229600" cy="3878317"/>
          </a:xfrm>
        </p:spPr>
        <p:txBody>
          <a:bodyPr>
            <a:normAutofit fontScale="85000" lnSpcReduction="10000"/>
          </a:bodyPr>
          <a:lstStyle/>
          <a:p>
            <a:r>
              <a:rPr lang="en-US" sz="3200" b="1" dirty="0"/>
              <a:t>If you’ve worked with a lot of variables before, you know this can present problems. </a:t>
            </a:r>
            <a:endParaRPr lang="en-US" sz="3200" b="1" dirty="0" smtClean="0"/>
          </a:p>
          <a:p>
            <a:endParaRPr lang="en-US" sz="3200" b="1" dirty="0" smtClean="0"/>
          </a:p>
          <a:p>
            <a:r>
              <a:rPr lang="en-US" sz="3200" b="1" dirty="0" smtClean="0"/>
              <a:t>Do </a:t>
            </a:r>
            <a:r>
              <a:rPr lang="en-US" sz="3200" b="1" dirty="0"/>
              <a:t>you understand the relationships between each variable</a:t>
            </a:r>
            <a:r>
              <a:rPr lang="en-US" sz="3200" b="1" dirty="0" smtClean="0"/>
              <a:t>?</a:t>
            </a:r>
          </a:p>
          <a:p>
            <a:endParaRPr lang="en-US" sz="3200" b="1" dirty="0" smtClean="0"/>
          </a:p>
          <a:p>
            <a:r>
              <a:rPr lang="en-US" sz="3200" b="1" dirty="0"/>
              <a:t>You might ask the question, “How do I take all of the variables I’ve collected and focus on only a few of them</a:t>
            </a:r>
            <a:r>
              <a:rPr lang="en-US" sz="3200" b="1" dirty="0" smtClean="0"/>
              <a:t>?”</a:t>
            </a:r>
            <a:endParaRPr lang="en-US" sz="3200" b="1" dirty="0"/>
          </a:p>
        </p:txBody>
      </p:sp>
      <p:sp>
        <p:nvSpPr>
          <p:cNvPr id="4" name="Rectangle 3"/>
          <p:cNvSpPr/>
          <p:nvPr/>
        </p:nvSpPr>
        <p:spPr>
          <a:xfrm>
            <a:off x="152400" y="228600"/>
            <a:ext cx="8763000" cy="1371600"/>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289" t="70905" r="23300" b="24784"/>
          <a:stretch/>
        </p:blipFill>
        <p:spPr bwMode="auto">
          <a:xfrm>
            <a:off x="186558" y="228600"/>
            <a:ext cx="8728841" cy="1371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57818" y="4861560"/>
            <a:ext cx="1970942" cy="1981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96777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cap="none" dirty="0" smtClean="0">
                <a:solidFill>
                  <a:schemeClr val="bg2">
                    <a:lumMod val="25000"/>
                  </a:schemeClr>
                </a:solidFill>
              </a:rPr>
              <a:t>Principal Component Analysis Definition</a:t>
            </a:r>
            <a:endParaRPr lang="en-US" sz="4000" cap="none" dirty="0"/>
          </a:p>
        </p:txBody>
      </p:sp>
      <p:sp>
        <p:nvSpPr>
          <p:cNvPr id="3" name="Content Placeholder 2"/>
          <p:cNvSpPr>
            <a:spLocks noGrp="1"/>
          </p:cNvSpPr>
          <p:nvPr>
            <p:ph idx="1"/>
          </p:nvPr>
        </p:nvSpPr>
        <p:spPr/>
        <p:txBody>
          <a:bodyPr>
            <a:noAutofit/>
          </a:bodyPr>
          <a:lstStyle/>
          <a:p>
            <a:pPr>
              <a:lnSpc>
                <a:spcPct val="90000"/>
              </a:lnSpc>
            </a:pPr>
            <a:r>
              <a:rPr lang="en-US" altLang="en-US" dirty="0"/>
              <a:t>An exploratory technique used to reduce the dimensionality of the data set to 2D or </a:t>
            </a:r>
            <a:r>
              <a:rPr lang="en-US" altLang="en-US" dirty="0" smtClean="0"/>
              <a:t>3D</a:t>
            </a:r>
          </a:p>
          <a:p>
            <a:pPr>
              <a:lnSpc>
                <a:spcPct val="90000"/>
              </a:lnSpc>
            </a:pPr>
            <a:endParaRPr lang="en-US" altLang="en-US" dirty="0" smtClean="0"/>
          </a:p>
          <a:p>
            <a:pPr>
              <a:lnSpc>
                <a:spcPct val="90000"/>
              </a:lnSpc>
            </a:pPr>
            <a:r>
              <a:rPr lang="en-US" altLang="en-US" dirty="0"/>
              <a:t>Transform some large number of variables into a smaller number of uncorrelated variables called principal components (PCs</a:t>
            </a:r>
            <a:r>
              <a:rPr lang="en-US" altLang="en-US" dirty="0" smtClean="0"/>
              <a:t>).</a:t>
            </a:r>
          </a:p>
          <a:p>
            <a:pPr marL="114300" indent="0">
              <a:lnSpc>
                <a:spcPct val="90000"/>
              </a:lnSpc>
              <a:buNone/>
            </a:pPr>
            <a:endParaRPr lang="en-US" altLang="en-US" dirty="0"/>
          </a:p>
          <a:p>
            <a:pPr>
              <a:lnSpc>
                <a:spcPct val="90000"/>
              </a:lnSpc>
            </a:pPr>
            <a:r>
              <a:rPr lang="da-DK" altLang="en-US" dirty="0"/>
              <a:t>developed to capture as much of the variation in data as possible</a:t>
            </a:r>
            <a:endParaRPr lang="en-US" altLang="en-US" dirty="0"/>
          </a:p>
          <a:p>
            <a:pPr marL="114300" indent="0">
              <a:lnSpc>
                <a:spcPct val="90000"/>
              </a:lnSpc>
              <a:buNone/>
            </a:pPr>
            <a:endParaRPr lang="en-US" altLang="en-US" dirty="0" smtClean="0"/>
          </a:p>
          <a:p>
            <a:pPr>
              <a:lnSpc>
                <a:spcPct val="90000"/>
              </a:lnSpc>
            </a:pPr>
            <a:endParaRPr lang="sv-SE" altLang="en-US" dirty="0"/>
          </a:p>
        </p:txBody>
      </p:sp>
      <p:pic>
        <p:nvPicPr>
          <p:cNvPr id="4"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57818" y="4861560"/>
            <a:ext cx="1970942" cy="1981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799680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1093</TotalTime>
  <Words>868</Words>
  <Application>Microsoft Office PowerPoint</Application>
  <PresentationFormat>On-screen Show (4:3)</PresentationFormat>
  <Paragraphs>129</Paragraphs>
  <Slides>28</Slides>
  <Notes>12</Notes>
  <HiddenSlides>1</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Apothecary</vt:lpstr>
      <vt:lpstr>   </vt:lpstr>
      <vt:lpstr>Principal Component Analysis (PCA) </vt:lpstr>
      <vt:lpstr>Outline </vt:lpstr>
      <vt:lpstr>PowerPoint Presentation</vt:lpstr>
      <vt:lpstr>PowerPoint Presentation</vt:lpstr>
      <vt:lpstr>PowerPoint Presentation</vt:lpstr>
      <vt:lpstr>PowerPoint Presentation</vt:lpstr>
      <vt:lpstr>PowerPoint Presentation</vt:lpstr>
      <vt:lpstr>Principal Component Analysis Definition</vt:lpstr>
      <vt:lpstr>Feature Elimination</vt:lpstr>
      <vt:lpstr>Feature Extraction</vt:lpstr>
      <vt:lpstr>Uses of Principal Component Analysis</vt:lpstr>
      <vt:lpstr>When Should I Use PCA?</vt:lpstr>
      <vt:lpstr>How does PCA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Notes</vt:lpstr>
      <vt:lpstr>Weakness Of PCA</vt:lpstr>
      <vt:lpstr>PowerPoint Presentation</vt:lpstr>
      <vt:lpstr>Example Of Implementation PCA With Python</vt:lpstr>
      <vt:lpstr>References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Principal Component Analysis </dc:title>
  <dc:creator>user</dc:creator>
  <cp:lastModifiedBy>Windows User</cp:lastModifiedBy>
  <cp:revision>67</cp:revision>
  <dcterms:created xsi:type="dcterms:W3CDTF">2006-08-16T00:00:00Z</dcterms:created>
  <dcterms:modified xsi:type="dcterms:W3CDTF">2018-11-18T18:26:14Z</dcterms:modified>
</cp:coreProperties>
</file>